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780" r:id="rId1"/>
    <p:sldMasterId id="2147483792" r:id="rId2"/>
  </p:sldMasterIdLst>
  <p:notesMasterIdLst>
    <p:notesMasterId r:id="rId11"/>
  </p:notesMasterIdLst>
  <p:handoutMasterIdLst>
    <p:handoutMasterId r:id="rId12"/>
  </p:handoutMasterIdLst>
  <p:sldIdLst>
    <p:sldId id="256" r:id="rId3"/>
    <p:sldId id="425" r:id="rId4"/>
    <p:sldId id="431" r:id="rId5"/>
    <p:sldId id="434" r:id="rId6"/>
    <p:sldId id="436" r:id="rId7"/>
    <p:sldId id="433" r:id="rId8"/>
    <p:sldId id="435" r:id="rId9"/>
    <p:sldId id="29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o" initials="T" lastIdx="0" clrIdx="0">
    <p:extLst>
      <p:ext uri="{19B8F6BF-5375-455C-9EA6-DF929625EA0E}">
        <p15:presenceInfo xmlns:p15="http://schemas.microsoft.com/office/powerpoint/2012/main" userId="Te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66"/>
    <a:srgbClr val="E8F0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74943" autoAdjust="0"/>
  </p:normalViewPr>
  <p:slideViewPr>
    <p:cSldViewPr snapToGrid="0" showGuides="1">
      <p:cViewPr varScale="1">
        <p:scale>
          <a:sx n="86" d="100"/>
          <a:sy n="86" d="100"/>
        </p:scale>
        <p:origin x="1644" y="90"/>
      </p:cViewPr>
      <p:guideLst>
        <p:guide orient="horz" pos="2183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B4524-3FC9-4B43-8949-E72579910E8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4BAFA62-7720-4507-81AC-BABEF7F3CFBF}">
      <dgm:prSet phldrT="[Κείμενο]" custT="1"/>
      <dgm:spPr>
        <a:solidFill>
          <a:schemeClr val="accent2">
            <a:lumMod val="75000"/>
            <a:alpha val="75000"/>
          </a:schemeClr>
        </a:solidFill>
      </dgm:spPr>
      <dgm:t>
        <a:bodyPr anchor="b"/>
        <a:lstStyle/>
        <a:p>
          <a:pPr>
            <a:lnSpc>
              <a:spcPct val="70000"/>
            </a:lnSpc>
            <a:spcBef>
              <a:spcPts val="600"/>
            </a:spcBef>
            <a:spcAft>
              <a:spcPts val="0"/>
            </a:spcAft>
          </a:pPr>
          <a:r>
            <a:rPr lang="en-US" sz="1600" b="1" dirty="0" smtClean="0">
              <a:solidFill>
                <a:schemeClr val="bg1"/>
              </a:solidFill>
              <a:effectLst/>
            </a:rPr>
            <a:t>Definition – </a:t>
          </a:r>
        </a:p>
        <a:p>
          <a:pPr>
            <a:lnSpc>
              <a:spcPct val="70000"/>
            </a:lnSpc>
            <a:spcBef>
              <a:spcPts val="600"/>
            </a:spcBef>
            <a:spcAft>
              <a:spcPts val="0"/>
            </a:spcAft>
          </a:pPr>
          <a:r>
            <a:rPr lang="en-US" sz="1600" b="1" dirty="0" smtClean="0">
              <a:solidFill>
                <a:schemeClr val="bg1"/>
              </a:solidFill>
              <a:effectLst/>
            </a:rPr>
            <a:t>Approximation</a:t>
          </a:r>
          <a:endParaRPr lang="el-GR" sz="1600" b="1" dirty="0">
            <a:solidFill>
              <a:schemeClr val="bg1"/>
            </a:solidFill>
            <a:effectLst/>
          </a:endParaRPr>
        </a:p>
      </dgm:t>
    </dgm:pt>
    <dgm:pt modelId="{4AA2AFE6-ECD0-474A-AE18-56C81A4A2989}" type="parTrans" cxnId="{F3996CF3-B417-4D8E-8EBA-37D15B425F23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71FBF2A4-A57A-4AE2-B49D-70A63A69C8A1}" type="sibTrans" cxnId="{F3996CF3-B417-4D8E-8EBA-37D15B425F23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47A1EB05-0413-4F25-AEE1-0D8872015C98}">
      <dgm:prSet phldrT="[Κείμενο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300" b="1" dirty="0" smtClean="0">
              <a:solidFill>
                <a:schemeClr val="bg1">
                  <a:lumMod val="95000"/>
                </a:schemeClr>
              </a:solidFill>
            </a:rPr>
            <a:t>Assumptions –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sz="1300" b="1" dirty="0" smtClean="0">
              <a:solidFill>
                <a:schemeClr val="bg1">
                  <a:lumMod val="95000"/>
                </a:schemeClr>
              </a:solidFill>
            </a:rPr>
            <a:t>Breakdown</a:t>
          </a:r>
          <a:endParaRPr lang="el-GR" sz="1300" b="1" dirty="0">
            <a:solidFill>
              <a:schemeClr val="bg1">
                <a:lumMod val="95000"/>
              </a:schemeClr>
            </a:solidFill>
          </a:endParaRPr>
        </a:p>
      </dgm:t>
    </dgm:pt>
    <dgm:pt modelId="{A7C68DC1-7C23-4D72-BFB1-CCB73965515D}" type="parTrans" cxnId="{A227390C-7C27-45D9-B57D-2784ADBCD6C9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02216A60-E417-4A08-A953-00C382699CA5}" type="sibTrans" cxnId="{A227390C-7C27-45D9-B57D-2784ADBCD6C9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6996C6DE-2BC1-4766-A6D1-CFF997BEBDAC}">
      <dgm:prSet phldrT="[Κείμενο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l-GR" sz="1300" b="1" dirty="0">
            <a:solidFill>
              <a:schemeClr val="bg1">
                <a:lumMod val="95000"/>
              </a:schemeClr>
            </a:solidFill>
          </a:endParaRPr>
        </a:p>
      </dgm:t>
    </dgm:pt>
    <dgm:pt modelId="{A85F5D0B-8893-4C3E-8D21-5DA61E7E0CA8}" type="parTrans" cxnId="{534E5803-26BD-4355-8155-E9BC685453AC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DBA70DF8-223A-4283-8D0E-D3AE19F2F433}" type="sibTrans" cxnId="{534E5803-26BD-4355-8155-E9BC685453AC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D5A2D9AD-8C27-42F4-A83D-A58CB80E9DB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300" b="1" dirty="0" smtClean="0">
              <a:solidFill>
                <a:schemeClr val="bg1">
                  <a:lumMod val="95000"/>
                </a:schemeClr>
              </a:solidFill>
            </a:rPr>
            <a:t>Summary</a:t>
          </a:r>
          <a:endParaRPr lang="el-GR" sz="1300" b="1" dirty="0">
            <a:solidFill>
              <a:schemeClr val="bg1">
                <a:lumMod val="95000"/>
              </a:schemeClr>
            </a:solidFill>
          </a:endParaRPr>
        </a:p>
      </dgm:t>
    </dgm:pt>
    <dgm:pt modelId="{B09FF4AB-A74B-4F42-A651-4025BB70E59B}" type="parTrans" cxnId="{E35557B3-26BC-404F-80A4-ACB9C668D4B4}">
      <dgm:prSet/>
      <dgm:spPr/>
      <dgm:t>
        <a:bodyPr/>
        <a:lstStyle/>
        <a:p>
          <a:endParaRPr lang="el-GR"/>
        </a:p>
      </dgm:t>
    </dgm:pt>
    <dgm:pt modelId="{24ADF67E-8956-49D9-A928-6C9AE5B095E8}" type="sibTrans" cxnId="{E35557B3-26BC-404F-80A4-ACB9C668D4B4}">
      <dgm:prSet/>
      <dgm:spPr/>
      <dgm:t>
        <a:bodyPr/>
        <a:lstStyle/>
        <a:p>
          <a:endParaRPr lang="el-GR"/>
        </a:p>
      </dgm:t>
    </dgm:pt>
    <dgm:pt modelId="{4A3D78BD-BC6C-4CD7-99FC-3917053B552C}" type="pres">
      <dgm:prSet presAssocID="{2B4B4524-3FC9-4B43-8949-E72579910E8A}" presName="Name0" presStyleCnt="0">
        <dgm:presLayoutVars>
          <dgm:dir/>
          <dgm:animLvl val="lvl"/>
          <dgm:resizeHandles val="exact"/>
        </dgm:presLayoutVars>
      </dgm:prSet>
      <dgm:spPr/>
    </dgm:pt>
    <dgm:pt modelId="{FB8D1792-201A-46D0-9FFD-2E8C58AC0AA1}" type="pres">
      <dgm:prSet presAssocID="{A4BAFA62-7720-4507-81AC-BABEF7F3CFB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166E59-2C29-43A8-94D5-4292EE7ABCAE}" type="pres">
      <dgm:prSet presAssocID="{71FBF2A4-A57A-4AE2-B49D-70A63A69C8A1}" presName="parTxOnlySpace" presStyleCnt="0"/>
      <dgm:spPr/>
    </dgm:pt>
    <dgm:pt modelId="{C071950A-BE07-41B1-9690-D01A8C2F7E92}" type="pres">
      <dgm:prSet presAssocID="{47A1EB05-0413-4F25-AEE1-0D8872015C9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06A29C-A893-4E65-AA1E-1730F5685F7D}" type="pres">
      <dgm:prSet presAssocID="{02216A60-E417-4A08-A953-00C382699CA5}" presName="parTxOnlySpace" presStyleCnt="0"/>
      <dgm:spPr/>
    </dgm:pt>
    <dgm:pt modelId="{21A1CF4B-5CF9-4390-88A6-F98FB3967D3C}" type="pres">
      <dgm:prSet presAssocID="{6996C6DE-2BC1-4766-A6D1-CFF997BEBDAC}" presName="parTxOnly" presStyleLbl="node1" presStyleIdx="2" presStyleCnt="4" custLinFactNeighborY="-1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F6381-61BF-4E99-849C-A7A2C7A149BF}" type="pres">
      <dgm:prSet presAssocID="{DBA70DF8-223A-4283-8D0E-D3AE19F2F433}" presName="parTxOnlySpace" presStyleCnt="0"/>
      <dgm:spPr/>
    </dgm:pt>
    <dgm:pt modelId="{F0E8A560-682B-4DB8-BC89-DF91AD5BD9CF}" type="pres">
      <dgm:prSet presAssocID="{D5A2D9AD-8C27-42F4-A83D-A58CB80E9DB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5557B3-26BC-404F-80A4-ACB9C668D4B4}" srcId="{2B4B4524-3FC9-4B43-8949-E72579910E8A}" destId="{D5A2D9AD-8C27-42F4-A83D-A58CB80E9DB2}" srcOrd="3" destOrd="0" parTransId="{B09FF4AB-A74B-4F42-A651-4025BB70E59B}" sibTransId="{24ADF67E-8956-49D9-A928-6C9AE5B095E8}"/>
    <dgm:cxn modelId="{F3996CF3-B417-4D8E-8EBA-37D15B425F23}" srcId="{2B4B4524-3FC9-4B43-8949-E72579910E8A}" destId="{A4BAFA62-7720-4507-81AC-BABEF7F3CFBF}" srcOrd="0" destOrd="0" parTransId="{4AA2AFE6-ECD0-474A-AE18-56C81A4A2989}" sibTransId="{71FBF2A4-A57A-4AE2-B49D-70A63A69C8A1}"/>
    <dgm:cxn modelId="{65BFD963-35D5-4C82-B5A3-513F9064A542}" type="presOf" srcId="{2B4B4524-3FC9-4B43-8949-E72579910E8A}" destId="{4A3D78BD-BC6C-4CD7-99FC-3917053B552C}" srcOrd="0" destOrd="0" presId="urn:microsoft.com/office/officeart/2005/8/layout/chevron1"/>
    <dgm:cxn modelId="{534E5803-26BD-4355-8155-E9BC685453AC}" srcId="{2B4B4524-3FC9-4B43-8949-E72579910E8A}" destId="{6996C6DE-2BC1-4766-A6D1-CFF997BEBDAC}" srcOrd="2" destOrd="0" parTransId="{A85F5D0B-8893-4C3E-8D21-5DA61E7E0CA8}" sibTransId="{DBA70DF8-223A-4283-8D0E-D3AE19F2F433}"/>
    <dgm:cxn modelId="{5078E31C-80E4-4C9E-87C5-B0A464C411DD}" type="presOf" srcId="{D5A2D9AD-8C27-42F4-A83D-A58CB80E9DB2}" destId="{F0E8A560-682B-4DB8-BC89-DF91AD5BD9CF}" srcOrd="0" destOrd="0" presId="urn:microsoft.com/office/officeart/2005/8/layout/chevron1"/>
    <dgm:cxn modelId="{53723316-A4E5-4251-A0AC-17CB0DEBF0AF}" type="presOf" srcId="{A4BAFA62-7720-4507-81AC-BABEF7F3CFBF}" destId="{FB8D1792-201A-46D0-9FFD-2E8C58AC0AA1}" srcOrd="0" destOrd="0" presId="urn:microsoft.com/office/officeart/2005/8/layout/chevron1"/>
    <dgm:cxn modelId="{740099E5-2201-4D57-86F8-603C9F69257B}" type="presOf" srcId="{47A1EB05-0413-4F25-AEE1-0D8872015C98}" destId="{C071950A-BE07-41B1-9690-D01A8C2F7E92}" srcOrd="0" destOrd="0" presId="urn:microsoft.com/office/officeart/2005/8/layout/chevron1"/>
    <dgm:cxn modelId="{A227390C-7C27-45D9-B57D-2784ADBCD6C9}" srcId="{2B4B4524-3FC9-4B43-8949-E72579910E8A}" destId="{47A1EB05-0413-4F25-AEE1-0D8872015C98}" srcOrd="1" destOrd="0" parTransId="{A7C68DC1-7C23-4D72-BFB1-CCB73965515D}" sibTransId="{02216A60-E417-4A08-A953-00C382699CA5}"/>
    <dgm:cxn modelId="{BE588418-0CC0-45A1-A668-587D30E1C0F7}" type="presOf" srcId="{6996C6DE-2BC1-4766-A6D1-CFF997BEBDAC}" destId="{21A1CF4B-5CF9-4390-88A6-F98FB3967D3C}" srcOrd="0" destOrd="0" presId="urn:microsoft.com/office/officeart/2005/8/layout/chevron1"/>
    <dgm:cxn modelId="{C2843459-A3C1-47C5-B8DD-9E7BA63EE1F6}" type="presParOf" srcId="{4A3D78BD-BC6C-4CD7-99FC-3917053B552C}" destId="{FB8D1792-201A-46D0-9FFD-2E8C58AC0AA1}" srcOrd="0" destOrd="0" presId="urn:microsoft.com/office/officeart/2005/8/layout/chevron1"/>
    <dgm:cxn modelId="{BCB0FEC5-44D1-4CB6-8554-589C8E3C5CEC}" type="presParOf" srcId="{4A3D78BD-BC6C-4CD7-99FC-3917053B552C}" destId="{15166E59-2C29-43A8-94D5-4292EE7ABCAE}" srcOrd="1" destOrd="0" presId="urn:microsoft.com/office/officeart/2005/8/layout/chevron1"/>
    <dgm:cxn modelId="{B483213F-B027-4146-BE55-D23C82E5A37E}" type="presParOf" srcId="{4A3D78BD-BC6C-4CD7-99FC-3917053B552C}" destId="{C071950A-BE07-41B1-9690-D01A8C2F7E92}" srcOrd="2" destOrd="0" presId="urn:microsoft.com/office/officeart/2005/8/layout/chevron1"/>
    <dgm:cxn modelId="{74F42E81-C41D-40F0-B146-859ABFA9A9F6}" type="presParOf" srcId="{4A3D78BD-BC6C-4CD7-99FC-3917053B552C}" destId="{9306A29C-A893-4E65-AA1E-1730F5685F7D}" srcOrd="3" destOrd="0" presId="urn:microsoft.com/office/officeart/2005/8/layout/chevron1"/>
    <dgm:cxn modelId="{1E642C0C-D5F5-44CC-A04E-1A13DC41E265}" type="presParOf" srcId="{4A3D78BD-BC6C-4CD7-99FC-3917053B552C}" destId="{21A1CF4B-5CF9-4390-88A6-F98FB3967D3C}" srcOrd="4" destOrd="0" presId="urn:microsoft.com/office/officeart/2005/8/layout/chevron1"/>
    <dgm:cxn modelId="{9463D329-8F3D-4DA2-80C3-205D845B9DCC}" type="presParOf" srcId="{4A3D78BD-BC6C-4CD7-99FC-3917053B552C}" destId="{443F6381-61BF-4E99-849C-A7A2C7A149BF}" srcOrd="5" destOrd="0" presId="urn:microsoft.com/office/officeart/2005/8/layout/chevron1"/>
    <dgm:cxn modelId="{4268FED0-1539-493E-AE00-3FABC51236BD}" type="presParOf" srcId="{4A3D78BD-BC6C-4CD7-99FC-3917053B552C}" destId="{F0E8A560-682B-4DB8-BC89-DF91AD5BD9C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B4524-3FC9-4B43-8949-E72579910E8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4BAFA62-7720-4507-81AC-BABEF7F3CFBF}">
      <dgm:prSet phldrT="[Κείμενο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pPr>
            <a:lnSpc>
              <a:spcPct val="70000"/>
            </a:lnSpc>
            <a:spcBef>
              <a:spcPts val="600"/>
            </a:spcBef>
            <a:spcAft>
              <a:spcPts val="0"/>
            </a:spcAft>
          </a:pPr>
          <a:r>
            <a:rPr lang="en-US" sz="1300" b="1" dirty="0" smtClean="0">
              <a:solidFill>
                <a:schemeClr val="bg1"/>
              </a:solidFill>
              <a:effectLst/>
            </a:rPr>
            <a:t>Definition – </a:t>
          </a:r>
        </a:p>
        <a:p>
          <a:pPr>
            <a:lnSpc>
              <a:spcPct val="70000"/>
            </a:lnSpc>
            <a:spcBef>
              <a:spcPts val="600"/>
            </a:spcBef>
            <a:spcAft>
              <a:spcPts val="0"/>
            </a:spcAft>
          </a:pPr>
          <a:r>
            <a:rPr lang="en-US" sz="1300" b="1" dirty="0" smtClean="0">
              <a:solidFill>
                <a:schemeClr val="bg1"/>
              </a:solidFill>
              <a:effectLst/>
            </a:rPr>
            <a:t>Approximation</a:t>
          </a:r>
          <a:endParaRPr lang="el-GR" sz="1300" b="1" dirty="0">
            <a:solidFill>
              <a:schemeClr val="bg1"/>
            </a:solidFill>
            <a:effectLst/>
          </a:endParaRPr>
        </a:p>
      </dgm:t>
    </dgm:pt>
    <dgm:pt modelId="{4AA2AFE6-ECD0-474A-AE18-56C81A4A2989}" type="parTrans" cxnId="{F3996CF3-B417-4D8E-8EBA-37D15B425F23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71FBF2A4-A57A-4AE2-B49D-70A63A69C8A1}" type="sibTrans" cxnId="{F3996CF3-B417-4D8E-8EBA-37D15B425F23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6996C6DE-2BC1-4766-A6D1-CFF997BEBDAC}">
      <dgm:prSet phldrT="[Κείμενο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300" b="1" dirty="0" smtClean="0">
              <a:solidFill>
                <a:schemeClr val="bg1">
                  <a:lumMod val="95000"/>
                </a:schemeClr>
              </a:solidFill>
            </a:rPr>
            <a:t>Presentation</a:t>
          </a:r>
          <a:endParaRPr lang="el-GR" sz="1300" b="1" dirty="0">
            <a:solidFill>
              <a:schemeClr val="bg1">
                <a:lumMod val="95000"/>
              </a:schemeClr>
            </a:solidFill>
          </a:endParaRPr>
        </a:p>
      </dgm:t>
    </dgm:pt>
    <dgm:pt modelId="{A85F5D0B-8893-4C3E-8D21-5DA61E7E0CA8}" type="parTrans" cxnId="{534E5803-26BD-4355-8155-E9BC685453AC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DBA70DF8-223A-4283-8D0E-D3AE19F2F433}" type="sibTrans" cxnId="{534E5803-26BD-4355-8155-E9BC685453AC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D5A2D9AD-8C27-42F4-A83D-A58CB80E9DB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300" b="1" dirty="0" smtClean="0">
              <a:solidFill>
                <a:schemeClr val="bg1">
                  <a:lumMod val="95000"/>
                </a:schemeClr>
              </a:solidFill>
            </a:rPr>
            <a:t>Summary</a:t>
          </a:r>
          <a:endParaRPr lang="el-GR" sz="1300" b="1" dirty="0">
            <a:solidFill>
              <a:schemeClr val="bg1">
                <a:lumMod val="95000"/>
              </a:schemeClr>
            </a:solidFill>
          </a:endParaRPr>
        </a:p>
      </dgm:t>
    </dgm:pt>
    <dgm:pt modelId="{B09FF4AB-A74B-4F42-A651-4025BB70E59B}" type="parTrans" cxnId="{E35557B3-26BC-404F-80A4-ACB9C668D4B4}">
      <dgm:prSet/>
      <dgm:spPr/>
      <dgm:t>
        <a:bodyPr/>
        <a:lstStyle/>
        <a:p>
          <a:endParaRPr lang="el-GR"/>
        </a:p>
      </dgm:t>
    </dgm:pt>
    <dgm:pt modelId="{24ADF67E-8956-49D9-A928-6C9AE5B095E8}" type="sibTrans" cxnId="{E35557B3-26BC-404F-80A4-ACB9C668D4B4}">
      <dgm:prSet/>
      <dgm:spPr/>
      <dgm:t>
        <a:bodyPr/>
        <a:lstStyle/>
        <a:p>
          <a:endParaRPr lang="el-GR"/>
        </a:p>
      </dgm:t>
    </dgm:pt>
    <dgm:pt modelId="{47A1EB05-0413-4F25-AEE1-0D8872015C98}">
      <dgm:prSet phldrT="[Κείμενο]" custT="1"/>
      <dgm:spPr>
        <a:solidFill>
          <a:schemeClr val="accent2">
            <a:lumMod val="75000"/>
            <a:alpha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Assumptions –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Breakdown</a:t>
          </a:r>
          <a:endParaRPr lang="el-GR" sz="1600" b="1" dirty="0">
            <a:solidFill>
              <a:schemeClr val="bg1">
                <a:lumMod val="95000"/>
              </a:schemeClr>
            </a:solidFill>
          </a:endParaRPr>
        </a:p>
      </dgm:t>
    </dgm:pt>
    <dgm:pt modelId="{02216A60-E417-4A08-A953-00C382699CA5}" type="sibTrans" cxnId="{A227390C-7C27-45D9-B57D-2784ADBCD6C9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A7C68DC1-7C23-4D72-BFB1-CCB73965515D}" type="parTrans" cxnId="{A227390C-7C27-45D9-B57D-2784ADBCD6C9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4A3D78BD-BC6C-4CD7-99FC-3917053B552C}" type="pres">
      <dgm:prSet presAssocID="{2B4B4524-3FC9-4B43-8949-E72579910E8A}" presName="Name0" presStyleCnt="0">
        <dgm:presLayoutVars>
          <dgm:dir/>
          <dgm:animLvl val="lvl"/>
          <dgm:resizeHandles val="exact"/>
        </dgm:presLayoutVars>
      </dgm:prSet>
      <dgm:spPr/>
    </dgm:pt>
    <dgm:pt modelId="{FB8D1792-201A-46D0-9FFD-2E8C58AC0AA1}" type="pres">
      <dgm:prSet presAssocID="{A4BAFA62-7720-4507-81AC-BABEF7F3CFB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166E59-2C29-43A8-94D5-4292EE7ABCAE}" type="pres">
      <dgm:prSet presAssocID="{71FBF2A4-A57A-4AE2-B49D-70A63A69C8A1}" presName="parTxOnlySpace" presStyleCnt="0"/>
      <dgm:spPr/>
    </dgm:pt>
    <dgm:pt modelId="{C071950A-BE07-41B1-9690-D01A8C2F7E92}" type="pres">
      <dgm:prSet presAssocID="{47A1EB05-0413-4F25-AEE1-0D8872015C9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06A29C-A893-4E65-AA1E-1730F5685F7D}" type="pres">
      <dgm:prSet presAssocID="{02216A60-E417-4A08-A953-00C382699CA5}" presName="parTxOnlySpace" presStyleCnt="0"/>
      <dgm:spPr/>
    </dgm:pt>
    <dgm:pt modelId="{21A1CF4B-5CF9-4390-88A6-F98FB3967D3C}" type="pres">
      <dgm:prSet presAssocID="{6996C6DE-2BC1-4766-A6D1-CFF997BEBDAC}" presName="parTxOnly" presStyleLbl="node1" presStyleIdx="2" presStyleCnt="4" custLinFactNeighborY="-1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F6381-61BF-4E99-849C-A7A2C7A149BF}" type="pres">
      <dgm:prSet presAssocID="{DBA70DF8-223A-4283-8D0E-D3AE19F2F433}" presName="parTxOnlySpace" presStyleCnt="0"/>
      <dgm:spPr/>
    </dgm:pt>
    <dgm:pt modelId="{F0E8A560-682B-4DB8-BC89-DF91AD5BD9CF}" type="pres">
      <dgm:prSet presAssocID="{D5A2D9AD-8C27-42F4-A83D-A58CB80E9DB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5557B3-26BC-404F-80A4-ACB9C668D4B4}" srcId="{2B4B4524-3FC9-4B43-8949-E72579910E8A}" destId="{D5A2D9AD-8C27-42F4-A83D-A58CB80E9DB2}" srcOrd="3" destOrd="0" parTransId="{B09FF4AB-A74B-4F42-A651-4025BB70E59B}" sibTransId="{24ADF67E-8956-49D9-A928-6C9AE5B095E8}"/>
    <dgm:cxn modelId="{F3996CF3-B417-4D8E-8EBA-37D15B425F23}" srcId="{2B4B4524-3FC9-4B43-8949-E72579910E8A}" destId="{A4BAFA62-7720-4507-81AC-BABEF7F3CFBF}" srcOrd="0" destOrd="0" parTransId="{4AA2AFE6-ECD0-474A-AE18-56C81A4A2989}" sibTransId="{71FBF2A4-A57A-4AE2-B49D-70A63A69C8A1}"/>
    <dgm:cxn modelId="{8F06AEBE-2C37-496B-B7C4-DA62078DFF1E}" type="presOf" srcId="{A4BAFA62-7720-4507-81AC-BABEF7F3CFBF}" destId="{FB8D1792-201A-46D0-9FFD-2E8C58AC0AA1}" srcOrd="0" destOrd="0" presId="urn:microsoft.com/office/officeart/2005/8/layout/chevron1"/>
    <dgm:cxn modelId="{534E5803-26BD-4355-8155-E9BC685453AC}" srcId="{2B4B4524-3FC9-4B43-8949-E72579910E8A}" destId="{6996C6DE-2BC1-4766-A6D1-CFF997BEBDAC}" srcOrd="2" destOrd="0" parTransId="{A85F5D0B-8893-4C3E-8D21-5DA61E7E0CA8}" sibTransId="{DBA70DF8-223A-4283-8D0E-D3AE19F2F433}"/>
    <dgm:cxn modelId="{BF04637E-0462-4F8A-850D-1FBF0C18ADCC}" type="presOf" srcId="{D5A2D9AD-8C27-42F4-A83D-A58CB80E9DB2}" destId="{F0E8A560-682B-4DB8-BC89-DF91AD5BD9CF}" srcOrd="0" destOrd="0" presId="urn:microsoft.com/office/officeart/2005/8/layout/chevron1"/>
    <dgm:cxn modelId="{48E56987-D284-4337-B8BB-CCFCDE66A9EE}" type="presOf" srcId="{47A1EB05-0413-4F25-AEE1-0D8872015C98}" destId="{C071950A-BE07-41B1-9690-D01A8C2F7E92}" srcOrd="0" destOrd="0" presId="urn:microsoft.com/office/officeart/2005/8/layout/chevron1"/>
    <dgm:cxn modelId="{4FC4611B-2A97-43E1-8202-60EFD549788A}" type="presOf" srcId="{6996C6DE-2BC1-4766-A6D1-CFF997BEBDAC}" destId="{21A1CF4B-5CF9-4390-88A6-F98FB3967D3C}" srcOrd="0" destOrd="0" presId="urn:microsoft.com/office/officeart/2005/8/layout/chevron1"/>
    <dgm:cxn modelId="{7C0207A5-3C32-433E-A64D-08253890E9F6}" type="presOf" srcId="{2B4B4524-3FC9-4B43-8949-E72579910E8A}" destId="{4A3D78BD-BC6C-4CD7-99FC-3917053B552C}" srcOrd="0" destOrd="0" presId="urn:microsoft.com/office/officeart/2005/8/layout/chevron1"/>
    <dgm:cxn modelId="{A227390C-7C27-45D9-B57D-2784ADBCD6C9}" srcId="{2B4B4524-3FC9-4B43-8949-E72579910E8A}" destId="{47A1EB05-0413-4F25-AEE1-0D8872015C98}" srcOrd="1" destOrd="0" parTransId="{A7C68DC1-7C23-4D72-BFB1-CCB73965515D}" sibTransId="{02216A60-E417-4A08-A953-00C382699CA5}"/>
    <dgm:cxn modelId="{D1E4CB60-0DD5-4301-82DC-4103B4428164}" type="presParOf" srcId="{4A3D78BD-BC6C-4CD7-99FC-3917053B552C}" destId="{FB8D1792-201A-46D0-9FFD-2E8C58AC0AA1}" srcOrd="0" destOrd="0" presId="urn:microsoft.com/office/officeart/2005/8/layout/chevron1"/>
    <dgm:cxn modelId="{D794D1D8-93A2-462F-820B-2ACCE85F1618}" type="presParOf" srcId="{4A3D78BD-BC6C-4CD7-99FC-3917053B552C}" destId="{15166E59-2C29-43A8-94D5-4292EE7ABCAE}" srcOrd="1" destOrd="0" presId="urn:microsoft.com/office/officeart/2005/8/layout/chevron1"/>
    <dgm:cxn modelId="{18F319AA-26B3-48BB-BA11-995C276C71A0}" type="presParOf" srcId="{4A3D78BD-BC6C-4CD7-99FC-3917053B552C}" destId="{C071950A-BE07-41B1-9690-D01A8C2F7E92}" srcOrd="2" destOrd="0" presId="urn:microsoft.com/office/officeart/2005/8/layout/chevron1"/>
    <dgm:cxn modelId="{C7488D2C-DB4E-4629-B1BC-44E9132DF460}" type="presParOf" srcId="{4A3D78BD-BC6C-4CD7-99FC-3917053B552C}" destId="{9306A29C-A893-4E65-AA1E-1730F5685F7D}" srcOrd="3" destOrd="0" presId="urn:microsoft.com/office/officeart/2005/8/layout/chevron1"/>
    <dgm:cxn modelId="{87A2864A-9805-429D-AAF0-88DA32F0777A}" type="presParOf" srcId="{4A3D78BD-BC6C-4CD7-99FC-3917053B552C}" destId="{21A1CF4B-5CF9-4390-88A6-F98FB3967D3C}" srcOrd="4" destOrd="0" presId="urn:microsoft.com/office/officeart/2005/8/layout/chevron1"/>
    <dgm:cxn modelId="{66A20679-7DF5-4148-8878-9BE618E52658}" type="presParOf" srcId="{4A3D78BD-BC6C-4CD7-99FC-3917053B552C}" destId="{443F6381-61BF-4E99-849C-A7A2C7A149BF}" srcOrd="5" destOrd="0" presId="urn:microsoft.com/office/officeart/2005/8/layout/chevron1"/>
    <dgm:cxn modelId="{44EB4E85-E7D2-47F3-9E55-899D1AA4D43F}" type="presParOf" srcId="{4A3D78BD-BC6C-4CD7-99FC-3917053B552C}" destId="{F0E8A560-682B-4DB8-BC89-DF91AD5BD9C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B4524-3FC9-4B43-8949-E72579910E8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4BAFA62-7720-4507-81AC-BABEF7F3CFBF}">
      <dgm:prSet phldrT="[Κείμενο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pPr>
            <a:lnSpc>
              <a:spcPct val="70000"/>
            </a:lnSpc>
            <a:spcBef>
              <a:spcPts val="600"/>
            </a:spcBef>
            <a:spcAft>
              <a:spcPts val="0"/>
            </a:spcAft>
          </a:pPr>
          <a:r>
            <a:rPr lang="en-US" sz="1300" b="1" dirty="0" smtClean="0">
              <a:solidFill>
                <a:schemeClr val="bg1"/>
              </a:solidFill>
              <a:effectLst/>
            </a:rPr>
            <a:t>Definition – </a:t>
          </a:r>
        </a:p>
        <a:p>
          <a:pPr>
            <a:lnSpc>
              <a:spcPct val="70000"/>
            </a:lnSpc>
            <a:spcBef>
              <a:spcPts val="600"/>
            </a:spcBef>
            <a:spcAft>
              <a:spcPts val="0"/>
            </a:spcAft>
          </a:pPr>
          <a:r>
            <a:rPr lang="en-US" sz="1300" b="1" dirty="0" smtClean="0">
              <a:solidFill>
                <a:schemeClr val="bg1"/>
              </a:solidFill>
              <a:effectLst/>
            </a:rPr>
            <a:t>Approximation</a:t>
          </a:r>
          <a:endParaRPr lang="el-GR" sz="1300" b="1" dirty="0">
            <a:solidFill>
              <a:schemeClr val="bg1"/>
            </a:solidFill>
            <a:effectLst/>
          </a:endParaRPr>
        </a:p>
      </dgm:t>
    </dgm:pt>
    <dgm:pt modelId="{4AA2AFE6-ECD0-474A-AE18-56C81A4A2989}" type="parTrans" cxnId="{F3996CF3-B417-4D8E-8EBA-37D15B425F23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71FBF2A4-A57A-4AE2-B49D-70A63A69C8A1}" type="sibTrans" cxnId="{F3996CF3-B417-4D8E-8EBA-37D15B425F23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47A1EB05-0413-4F25-AEE1-0D8872015C98}">
      <dgm:prSet phldrT="[Κείμενο]" custT="1"/>
      <dgm:spPr>
        <a:solidFill>
          <a:schemeClr val="accent2">
            <a:lumMod val="75000"/>
            <a:alpha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Assumptions –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Breakdown</a:t>
          </a:r>
          <a:endParaRPr lang="el-GR" sz="1600" b="1" dirty="0">
            <a:solidFill>
              <a:schemeClr val="bg1">
                <a:lumMod val="95000"/>
              </a:schemeClr>
            </a:solidFill>
          </a:endParaRPr>
        </a:p>
      </dgm:t>
    </dgm:pt>
    <dgm:pt modelId="{A7C68DC1-7C23-4D72-BFB1-CCB73965515D}" type="parTrans" cxnId="{A227390C-7C27-45D9-B57D-2784ADBCD6C9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02216A60-E417-4A08-A953-00C382699CA5}" type="sibTrans" cxnId="{A227390C-7C27-45D9-B57D-2784ADBCD6C9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6996C6DE-2BC1-4766-A6D1-CFF997BEBDAC}">
      <dgm:prSet phldrT="[Κείμενο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300" b="1" dirty="0" smtClean="0">
              <a:solidFill>
                <a:schemeClr val="bg1">
                  <a:lumMod val="95000"/>
                </a:schemeClr>
              </a:solidFill>
            </a:rPr>
            <a:t>Presentation</a:t>
          </a:r>
          <a:endParaRPr lang="el-GR" sz="1300" b="1" dirty="0">
            <a:solidFill>
              <a:schemeClr val="bg1">
                <a:lumMod val="95000"/>
              </a:schemeClr>
            </a:solidFill>
          </a:endParaRPr>
        </a:p>
      </dgm:t>
    </dgm:pt>
    <dgm:pt modelId="{A85F5D0B-8893-4C3E-8D21-5DA61E7E0CA8}" type="parTrans" cxnId="{534E5803-26BD-4355-8155-E9BC685453AC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DBA70DF8-223A-4283-8D0E-D3AE19F2F433}" type="sibTrans" cxnId="{534E5803-26BD-4355-8155-E9BC685453AC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D5A2D9AD-8C27-42F4-A83D-A58CB80E9DB2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300" b="1" dirty="0" smtClean="0">
              <a:solidFill>
                <a:schemeClr val="bg1">
                  <a:lumMod val="95000"/>
                </a:schemeClr>
              </a:solidFill>
            </a:rPr>
            <a:t>Summary</a:t>
          </a:r>
          <a:endParaRPr lang="el-GR" sz="1300" b="1" dirty="0">
            <a:solidFill>
              <a:schemeClr val="bg1">
                <a:lumMod val="95000"/>
              </a:schemeClr>
            </a:solidFill>
          </a:endParaRPr>
        </a:p>
      </dgm:t>
    </dgm:pt>
    <dgm:pt modelId="{B09FF4AB-A74B-4F42-A651-4025BB70E59B}" type="parTrans" cxnId="{E35557B3-26BC-404F-80A4-ACB9C668D4B4}">
      <dgm:prSet/>
      <dgm:spPr/>
      <dgm:t>
        <a:bodyPr/>
        <a:lstStyle/>
        <a:p>
          <a:endParaRPr lang="el-GR"/>
        </a:p>
      </dgm:t>
    </dgm:pt>
    <dgm:pt modelId="{24ADF67E-8956-49D9-A928-6C9AE5B095E8}" type="sibTrans" cxnId="{E35557B3-26BC-404F-80A4-ACB9C668D4B4}">
      <dgm:prSet/>
      <dgm:spPr/>
      <dgm:t>
        <a:bodyPr/>
        <a:lstStyle/>
        <a:p>
          <a:endParaRPr lang="el-GR"/>
        </a:p>
      </dgm:t>
    </dgm:pt>
    <dgm:pt modelId="{4A3D78BD-BC6C-4CD7-99FC-3917053B552C}" type="pres">
      <dgm:prSet presAssocID="{2B4B4524-3FC9-4B43-8949-E72579910E8A}" presName="Name0" presStyleCnt="0">
        <dgm:presLayoutVars>
          <dgm:dir/>
          <dgm:animLvl val="lvl"/>
          <dgm:resizeHandles val="exact"/>
        </dgm:presLayoutVars>
      </dgm:prSet>
      <dgm:spPr/>
    </dgm:pt>
    <dgm:pt modelId="{FB8D1792-201A-46D0-9FFD-2E8C58AC0AA1}" type="pres">
      <dgm:prSet presAssocID="{A4BAFA62-7720-4507-81AC-BABEF7F3CFB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166E59-2C29-43A8-94D5-4292EE7ABCAE}" type="pres">
      <dgm:prSet presAssocID="{71FBF2A4-A57A-4AE2-B49D-70A63A69C8A1}" presName="parTxOnlySpace" presStyleCnt="0"/>
      <dgm:spPr/>
    </dgm:pt>
    <dgm:pt modelId="{C071950A-BE07-41B1-9690-D01A8C2F7E92}" type="pres">
      <dgm:prSet presAssocID="{47A1EB05-0413-4F25-AEE1-0D8872015C9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06A29C-A893-4E65-AA1E-1730F5685F7D}" type="pres">
      <dgm:prSet presAssocID="{02216A60-E417-4A08-A953-00C382699CA5}" presName="parTxOnlySpace" presStyleCnt="0"/>
      <dgm:spPr/>
    </dgm:pt>
    <dgm:pt modelId="{21A1CF4B-5CF9-4390-88A6-F98FB3967D3C}" type="pres">
      <dgm:prSet presAssocID="{6996C6DE-2BC1-4766-A6D1-CFF997BEBDAC}" presName="parTxOnly" presStyleLbl="node1" presStyleIdx="2" presStyleCnt="4" custLinFactNeighborY="-1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F6381-61BF-4E99-849C-A7A2C7A149BF}" type="pres">
      <dgm:prSet presAssocID="{DBA70DF8-223A-4283-8D0E-D3AE19F2F433}" presName="parTxOnlySpace" presStyleCnt="0"/>
      <dgm:spPr/>
    </dgm:pt>
    <dgm:pt modelId="{F0E8A560-682B-4DB8-BC89-DF91AD5BD9CF}" type="pres">
      <dgm:prSet presAssocID="{D5A2D9AD-8C27-42F4-A83D-A58CB80E9DB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5557B3-26BC-404F-80A4-ACB9C668D4B4}" srcId="{2B4B4524-3FC9-4B43-8949-E72579910E8A}" destId="{D5A2D9AD-8C27-42F4-A83D-A58CB80E9DB2}" srcOrd="3" destOrd="0" parTransId="{B09FF4AB-A74B-4F42-A651-4025BB70E59B}" sibTransId="{24ADF67E-8956-49D9-A928-6C9AE5B095E8}"/>
    <dgm:cxn modelId="{537518CF-C4BD-42A6-B2BF-1AA4E03FF671}" type="presOf" srcId="{A4BAFA62-7720-4507-81AC-BABEF7F3CFBF}" destId="{FB8D1792-201A-46D0-9FFD-2E8C58AC0AA1}" srcOrd="0" destOrd="0" presId="urn:microsoft.com/office/officeart/2005/8/layout/chevron1"/>
    <dgm:cxn modelId="{F3996CF3-B417-4D8E-8EBA-37D15B425F23}" srcId="{2B4B4524-3FC9-4B43-8949-E72579910E8A}" destId="{A4BAFA62-7720-4507-81AC-BABEF7F3CFBF}" srcOrd="0" destOrd="0" parTransId="{4AA2AFE6-ECD0-474A-AE18-56C81A4A2989}" sibTransId="{71FBF2A4-A57A-4AE2-B49D-70A63A69C8A1}"/>
    <dgm:cxn modelId="{E32A4856-FEDD-44F6-8F28-43D3A4B93386}" type="presOf" srcId="{2B4B4524-3FC9-4B43-8949-E72579910E8A}" destId="{4A3D78BD-BC6C-4CD7-99FC-3917053B552C}" srcOrd="0" destOrd="0" presId="urn:microsoft.com/office/officeart/2005/8/layout/chevron1"/>
    <dgm:cxn modelId="{534E5803-26BD-4355-8155-E9BC685453AC}" srcId="{2B4B4524-3FC9-4B43-8949-E72579910E8A}" destId="{6996C6DE-2BC1-4766-A6D1-CFF997BEBDAC}" srcOrd="2" destOrd="0" parTransId="{A85F5D0B-8893-4C3E-8D21-5DA61E7E0CA8}" sibTransId="{DBA70DF8-223A-4283-8D0E-D3AE19F2F433}"/>
    <dgm:cxn modelId="{004B5879-D9BD-4CC9-86EE-76CCF97E00F1}" type="presOf" srcId="{D5A2D9AD-8C27-42F4-A83D-A58CB80E9DB2}" destId="{F0E8A560-682B-4DB8-BC89-DF91AD5BD9CF}" srcOrd="0" destOrd="0" presId="urn:microsoft.com/office/officeart/2005/8/layout/chevron1"/>
    <dgm:cxn modelId="{662D8088-8FEF-4A5F-87C4-34243337CBD4}" type="presOf" srcId="{47A1EB05-0413-4F25-AEE1-0D8872015C98}" destId="{C071950A-BE07-41B1-9690-D01A8C2F7E92}" srcOrd="0" destOrd="0" presId="urn:microsoft.com/office/officeart/2005/8/layout/chevron1"/>
    <dgm:cxn modelId="{E5100726-6BB5-4928-A0F5-4276949CE484}" type="presOf" srcId="{6996C6DE-2BC1-4766-A6D1-CFF997BEBDAC}" destId="{21A1CF4B-5CF9-4390-88A6-F98FB3967D3C}" srcOrd="0" destOrd="0" presId="urn:microsoft.com/office/officeart/2005/8/layout/chevron1"/>
    <dgm:cxn modelId="{A227390C-7C27-45D9-B57D-2784ADBCD6C9}" srcId="{2B4B4524-3FC9-4B43-8949-E72579910E8A}" destId="{47A1EB05-0413-4F25-AEE1-0D8872015C98}" srcOrd="1" destOrd="0" parTransId="{A7C68DC1-7C23-4D72-BFB1-CCB73965515D}" sibTransId="{02216A60-E417-4A08-A953-00C382699CA5}"/>
    <dgm:cxn modelId="{AA37EDA9-FCE9-4E08-AD3B-7036153EE48B}" type="presParOf" srcId="{4A3D78BD-BC6C-4CD7-99FC-3917053B552C}" destId="{FB8D1792-201A-46D0-9FFD-2E8C58AC0AA1}" srcOrd="0" destOrd="0" presId="urn:microsoft.com/office/officeart/2005/8/layout/chevron1"/>
    <dgm:cxn modelId="{1055B2F5-2D0E-4A5A-983A-6E8CC1DD7610}" type="presParOf" srcId="{4A3D78BD-BC6C-4CD7-99FC-3917053B552C}" destId="{15166E59-2C29-43A8-94D5-4292EE7ABCAE}" srcOrd="1" destOrd="0" presId="urn:microsoft.com/office/officeart/2005/8/layout/chevron1"/>
    <dgm:cxn modelId="{EB95407F-13ED-431F-AD52-A8817F94303A}" type="presParOf" srcId="{4A3D78BD-BC6C-4CD7-99FC-3917053B552C}" destId="{C071950A-BE07-41B1-9690-D01A8C2F7E92}" srcOrd="2" destOrd="0" presId="urn:microsoft.com/office/officeart/2005/8/layout/chevron1"/>
    <dgm:cxn modelId="{2D5BAF47-FB9E-4C60-8BEC-3E97229172C7}" type="presParOf" srcId="{4A3D78BD-BC6C-4CD7-99FC-3917053B552C}" destId="{9306A29C-A893-4E65-AA1E-1730F5685F7D}" srcOrd="3" destOrd="0" presId="urn:microsoft.com/office/officeart/2005/8/layout/chevron1"/>
    <dgm:cxn modelId="{591F0085-D109-4256-8815-D9EDBCB3517F}" type="presParOf" srcId="{4A3D78BD-BC6C-4CD7-99FC-3917053B552C}" destId="{21A1CF4B-5CF9-4390-88A6-F98FB3967D3C}" srcOrd="4" destOrd="0" presId="urn:microsoft.com/office/officeart/2005/8/layout/chevron1"/>
    <dgm:cxn modelId="{7C024993-78EF-4AF9-AA7B-8F588FE25746}" type="presParOf" srcId="{4A3D78BD-BC6C-4CD7-99FC-3917053B552C}" destId="{443F6381-61BF-4E99-849C-A7A2C7A149BF}" srcOrd="5" destOrd="0" presId="urn:microsoft.com/office/officeart/2005/8/layout/chevron1"/>
    <dgm:cxn modelId="{7771AF9C-0857-4A79-A76A-1BE1695F18EC}" type="presParOf" srcId="{4A3D78BD-BC6C-4CD7-99FC-3917053B552C}" destId="{F0E8A560-682B-4DB8-BC89-DF91AD5BD9C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4B4524-3FC9-4B43-8949-E72579910E8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4BAFA62-7720-4507-81AC-BABEF7F3CFBF}">
      <dgm:prSet phldrT="[Κείμενο]" custT="1"/>
      <dgm:spPr>
        <a:solidFill>
          <a:schemeClr val="accent3">
            <a:lumMod val="40000"/>
            <a:lumOff val="60000"/>
          </a:schemeClr>
        </a:solidFill>
      </dgm:spPr>
      <dgm:t>
        <a:bodyPr anchor="ctr"/>
        <a:lstStyle/>
        <a:p>
          <a:pPr>
            <a:lnSpc>
              <a:spcPct val="70000"/>
            </a:lnSpc>
            <a:spcBef>
              <a:spcPts val="600"/>
            </a:spcBef>
            <a:spcAft>
              <a:spcPts val="0"/>
            </a:spcAft>
          </a:pPr>
          <a:r>
            <a:rPr lang="en-US" sz="1300" b="1" dirty="0" smtClean="0">
              <a:solidFill>
                <a:schemeClr val="bg1"/>
              </a:solidFill>
              <a:effectLst/>
            </a:rPr>
            <a:t>Definition – </a:t>
          </a:r>
        </a:p>
        <a:p>
          <a:pPr>
            <a:lnSpc>
              <a:spcPct val="70000"/>
            </a:lnSpc>
            <a:spcBef>
              <a:spcPts val="600"/>
            </a:spcBef>
            <a:spcAft>
              <a:spcPts val="0"/>
            </a:spcAft>
          </a:pPr>
          <a:r>
            <a:rPr lang="en-US" sz="1300" b="1" dirty="0" smtClean="0">
              <a:solidFill>
                <a:schemeClr val="bg1"/>
              </a:solidFill>
              <a:effectLst/>
            </a:rPr>
            <a:t>Approximation</a:t>
          </a:r>
          <a:endParaRPr lang="el-GR" sz="1300" b="1" dirty="0">
            <a:solidFill>
              <a:schemeClr val="bg1"/>
            </a:solidFill>
            <a:effectLst/>
          </a:endParaRPr>
        </a:p>
      </dgm:t>
    </dgm:pt>
    <dgm:pt modelId="{4AA2AFE6-ECD0-474A-AE18-56C81A4A2989}" type="parTrans" cxnId="{F3996CF3-B417-4D8E-8EBA-37D15B425F23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71FBF2A4-A57A-4AE2-B49D-70A63A69C8A1}" type="sibTrans" cxnId="{F3996CF3-B417-4D8E-8EBA-37D15B425F23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47A1EB05-0413-4F25-AEE1-0D8872015C98}">
      <dgm:prSet phldrT="[Κείμενο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300" b="0" dirty="0" smtClean="0">
              <a:solidFill>
                <a:schemeClr val="bg1">
                  <a:lumMod val="95000"/>
                </a:schemeClr>
              </a:solidFill>
            </a:rPr>
            <a:t>Assumptions –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-US" sz="1300" b="0" dirty="0" smtClean="0">
              <a:solidFill>
                <a:schemeClr val="bg1">
                  <a:lumMod val="95000"/>
                </a:schemeClr>
              </a:solidFill>
            </a:rPr>
            <a:t>Breakdown</a:t>
          </a:r>
          <a:endParaRPr lang="el-GR" sz="1300" b="0" dirty="0">
            <a:solidFill>
              <a:schemeClr val="bg1">
                <a:lumMod val="95000"/>
              </a:schemeClr>
            </a:solidFill>
          </a:endParaRPr>
        </a:p>
      </dgm:t>
    </dgm:pt>
    <dgm:pt modelId="{A7C68DC1-7C23-4D72-BFB1-CCB73965515D}" type="parTrans" cxnId="{A227390C-7C27-45D9-B57D-2784ADBCD6C9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02216A60-E417-4A08-A953-00C382699CA5}" type="sibTrans" cxnId="{A227390C-7C27-45D9-B57D-2784ADBCD6C9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6996C6DE-2BC1-4766-A6D1-CFF997BEBDAC}">
      <dgm:prSet phldrT="[Κείμενο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300" b="1" dirty="0" smtClean="0">
              <a:solidFill>
                <a:schemeClr val="bg1">
                  <a:lumMod val="95000"/>
                </a:schemeClr>
              </a:solidFill>
            </a:rPr>
            <a:t>Presentation</a:t>
          </a:r>
          <a:endParaRPr lang="el-GR" sz="1300" b="1" dirty="0">
            <a:solidFill>
              <a:schemeClr val="bg1">
                <a:lumMod val="95000"/>
              </a:schemeClr>
            </a:solidFill>
          </a:endParaRPr>
        </a:p>
      </dgm:t>
    </dgm:pt>
    <dgm:pt modelId="{A85F5D0B-8893-4C3E-8D21-5DA61E7E0CA8}" type="parTrans" cxnId="{534E5803-26BD-4355-8155-E9BC685453AC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DBA70DF8-223A-4283-8D0E-D3AE19F2F433}" type="sibTrans" cxnId="{534E5803-26BD-4355-8155-E9BC685453AC}">
      <dgm:prSet/>
      <dgm:spPr/>
      <dgm:t>
        <a:bodyPr/>
        <a:lstStyle/>
        <a:p>
          <a:endParaRPr lang="el-GR" sz="1600" b="1">
            <a:solidFill>
              <a:schemeClr val="bg1">
                <a:lumMod val="95000"/>
              </a:schemeClr>
            </a:solidFill>
          </a:endParaRPr>
        </a:p>
      </dgm:t>
    </dgm:pt>
    <dgm:pt modelId="{D5A2D9AD-8C27-42F4-A83D-A58CB80E9DB2}">
      <dgm:prSet custT="1"/>
      <dgm:spPr>
        <a:solidFill>
          <a:schemeClr val="accent2">
            <a:lumMod val="75000"/>
            <a:alpha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600" b="1" dirty="0" smtClean="0">
              <a:solidFill>
                <a:schemeClr val="bg1">
                  <a:lumMod val="95000"/>
                </a:schemeClr>
              </a:solidFill>
            </a:rPr>
            <a:t>Summary</a:t>
          </a:r>
          <a:endParaRPr lang="el-GR" sz="1600" b="1" dirty="0">
            <a:solidFill>
              <a:schemeClr val="bg1">
                <a:lumMod val="95000"/>
              </a:schemeClr>
            </a:solidFill>
          </a:endParaRPr>
        </a:p>
      </dgm:t>
    </dgm:pt>
    <dgm:pt modelId="{B09FF4AB-A74B-4F42-A651-4025BB70E59B}" type="parTrans" cxnId="{E35557B3-26BC-404F-80A4-ACB9C668D4B4}">
      <dgm:prSet/>
      <dgm:spPr/>
      <dgm:t>
        <a:bodyPr/>
        <a:lstStyle/>
        <a:p>
          <a:endParaRPr lang="el-GR"/>
        </a:p>
      </dgm:t>
    </dgm:pt>
    <dgm:pt modelId="{24ADF67E-8956-49D9-A928-6C9AE5B095E8}" type="sibTrans" cxnId="{E35557B3-26BC-404F-80A4-ACB9C668D4B4}">
      <dgm:prSet/>
      <dgm:spPr/>
      <dgm:t>
        <a:bodyPr/>
        <a:lstStyle/>
        <a:p>
          <a:endParaRPr lang="el-GR"/>
        </a:p>
      </dgm:t>
    </dgm:pt>
    <dgm:pt modelId="{4A3D78BD-BC6C-4CD7-99FC-3917053B552C}" type="pres">
      <dgm:prSet presAssocID="{2B4B4524-3FC9-4B43-8949-E72579910E8A}" presName="Name0" presStyleCnt="0">
        <dgm:presLayoutVars>
          <dgm:dir/>
          <dgm:animLvl val="lvl"/>
          <dgm:resizeHandles val="exact"/>
        </dgm:presLayoutVars>
      </dgm:prSet>
      <dgm:spPr/>
    </dgm:pt>
    <dgm:pt modelId="{FB8D1792-201A-46D0-9FFD-2E8C58AC0AA1}" type="pres">
      <dgm:prSet presAssocID="{A4BAFA62-7720-4507-81AC-BABEF7F3CFBF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5166E59-2C29-43A8-94D5-4292EE7ABCAE}" type="pres">
      <dgm:prSet presAssocID="{71FBF2A4-A57A-4AE2-B49D-70A63A69C8A1}" presName="parTxOnlySpace" presStyleCnt="0"/>
      <dgm:spPr/>
    </dgm:pt>
    <dgm:pt modelId="{C071950A-BE07-41B1-9690-D01A8C2F7E92}" type="pres">
      <dgm:prSet presAssocID="{47A1EB05-0413-4F25-AEE1-0D8872015C98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06A29C-A893-4E65-AA1E-1730F5685F7D}" type="pres">
      <dgm:prSet presAssocID="{02216A60-E417-4A08-A953-00C382699CA5}" presName="parTxOnlySpace" presStyleCnt="0"/>
      <dgm:spPr/>
    </dgm:pt>
    <dgm:pt modelId="{21A1CF4B-5CF9-4390-88A6-F98FB3967D3C}" type="pres">
      <dgm:prSet presAssocID="{6996C6DE-2BC1-4766-A6D1-CFF997BEBDAC}" presName="parTxOnly" presStyleLbl="node1" presStyleIdx="2" presStyleCnt="4" custLinFactNeighborY="-1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F6381-61BF-4E99-849C-A7A2C7A149BF}" type="pres">
      <dgm:prSet presAssocID="{DBA70DF8-223A-4283-8D0E-D3AE19F2F433}" presName="parTxOnlySpace" presStyleCnt="0"/>
      <dgm:spPr/>
    </dgm:pt>
    <dgm:pt modelId="{F0E8A560-682B-4DB8-BC89-DF91AD5BD9CF}" type="pres">
      <dgm:prSet presAssocID="{D5A2D9AD-8C27-42F4-A83D-A58CB80E9DB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27390C-7C27-45D9-B57D-2784ADBCD6C9}" srcId="{2B4B4524-3FC9-4B43-8949-E72579910E8A}" destId="{47A1EB05-0413-4F25-AEE1-0D8872015C98}" srcOrd="1" destOrd="0" parTransId="{A7C68DC1-7C23-4D72-BFB1-CCB73965515D}" sibTransId="{02216A60-E417-4A08-A953-00C382699CA5}"/>
    <dgm:cxn modelId="{81A91C53-6CA8-4541-8547-BF758AA7A88E}" type="presOf" srcId="{6996C6DE-2BC1-4766-A6D1-CFF997BEBDAC}" destId="{21A1CF4B-5CF9-4390-88A6-F98FB3967D3C}" srcOrd="0" destOrd="0" presId="urn:microsoft.com/office/officeart/2005/8/layout/chevron1"/>
    <dgm:cxn modelId="{A13D6597-3884-4099-9E01-414FC8A19B7A}" type="presOf" srcId="{47A1EB05-0413-4F25-AEE1-0D8872015C98}" destId="{C071950A-BE07-41B1-9690-D01A8C2F7E92}" srcOrd="0" destOrd="0" presId="urn:microsoft.com/office/officeart/2005/8/layout/chevron1"/>
    <dgm:cxn modelId="{711A8C73-51E2-4BD1-9CC7-51E6E959C327}" type="presOf" srcId="{A4BAFA62-7720-4507-81AC-BABEF7F3CFBF}" destId="{FB8D1792-201A-46D0-9FFD-2E8C58AC0AA1}" srcOrd="0" destOrd="0" presId="urn:microsoft.com/office/officeart/2005/8/layout/chevron1"/>
    <dgm:cxn modelId="{F3996CF3-B417-4D8E-8EBA-37D15B425F23}" srcId="{2B4B4524-3FC9-4B43-8949-E72579910E8A}" destId="{A4BAFA62-7720-4507-81AC-BABEF7F3CFBF}" srcOrd="0" destOrd="0" parTransId="{4AA2AFE6-ECD0-474A-AE18-56C81A4A2989}" sibTransId="{71FBF2A4-A57A-4AE2-B49D-70A63A69C8A1}"/>
    <dgm:cxn modelId="{E35557B3-26BC-404F-80A4-ACB9C668D4B4}" srcId="{2B4B4524-3FC9-4B43-8949-E72579910E8A}" destId="{D5A2D9AD-8C27-42F4-A83D-A58CB80E9DB2}" srcOrd="3" destOrd="0" parTransId="{B09FF4AB-A74B-4F42-A651-4025BB70E59B}" sibTransId="{24ADF67E-8956-49D9-A928-6C9AE5B095E8}"/>
    <dgm:cxn modelId="{534E5803-26BD-4355-8155-E9BC685453AC}" srcId="{2B4B4524-3FC9-4B43-8949-E72579910E8A}" destId="{6996C6DE-2BC1-4766-A6D1-CFF997BEBDAC}" srcOrd="2" destOrd="0" parTransId="{A85F5D0B-8893-4C3E-8D21-5DA61E7E0CA8}" sibTransId="{DBA70DF8-223A-4283-8D0E-D3AE19F2F433}"/>
    <dgm:cxn modelId="{DC9E87E7-6205-462E-BC26-9D746325637A}" type="presOf" srcId="{D5A2D9AD-8C27-42F4-A83D-A58CB80E9DB2}" destId="{F0E8A560-682B-4DB8-BC89-DF91AD5BD9CF}" srcOrd="0" destOrd="0" presId="urn:microsoft.com/office/officeart/2005/8/layout/chevron1"/>
    <dgm:cxn modelId="{603C6901-544C-43D3-8F5E-D861818362FF}" type="presOf" srcId="{2B4B4524-3FC9-4B43-8949-E72579910E8A}" destId="{4A3D78BD-BC6C-4CD7-99FC-3917053B552C}" srcOrd="0" destOrd="0" presId="urn:microsoft.com/office/officeart/2005/8/layout/chevron1"/>
    <dgm:cxn modelId="{7B0CECB8-0A69-45D4-B3DD-DDEAC66743E7}" type="presParOf" srcId="{4A3D78BD-BC6C-4CD7-99FC-3917053B552C}" destId="{FB8D1792-201A-46D0-9FFD-2E8C58AC0AA1}" srcOrd="0" destOrd="0" presId="urn:microsoft.com/office/officeart/2005/8/layout/chevron1"/>
    <dgm:cxn modelId="{9699B6D6-12B9-4C96-A86C-8D35314E2991}" type="presParOf" srcId="{4A3D78BD-BC6C-4CD7-99FC-3917053B552C}" destId="{15166E59-2C29-43A8-94D5-4292EE7ABCAE}" srcOrd="1" destOrd="0" presId="urn:microsoft.com/office/officeart/2005/8/layout/chevron1"/>
    <dgm:cxn modelId="{98E93AC5-3C6A-42AF-9AA7-0F6E828233C3}" type="presParOf" srcId="{4A3D78BD-BC6C-4CD7-99FC-3917053B552C}" destId="{C071950A-BE07-41B1-9690-D01A8C2F7E92}" srcOrd="2" destOrd="0" presId="urn:microsoft.com/office/officeart/2005/8/layout/chevron1"/>
    <dgm:cxn modelId="{25CD17BA-817F-42AD-8F39-8515B468E1E4}" type="presParOf" srcId="{4A3D78BD-BC6C-4CD7-99FC-3917053B552C}" destId="{9306A29C-A893-4E65-AA1E-1730F5685F7D}" srcOrd="3" destOrd="0" presId="urn:microsoft.com/office/officeart/2005/8/layout/chevron1"/>
    <dgm:cxn modelId="{C83012B0-2A9B-4FDF-9956-8B8B3EA73906}" type="presParOf" srcId="{4A3D78BD-BC6C-4CD7-99FC-3917053B552C}" destId="{21A1CF4B-5CF9-4390-88A6-F98FB3967D3C}" srcOrd="4" destOrd="0" presId="urn:microsoft.com/office/officeart/2005/8/layout/chevron1"/>
    <dgm:cxn modelId="{30751829-343A-4B03-84CE-0689670CC979}" type="presParOf" srcId="{4A3D78BD-BC6C-4CD7-99FC-3917053B552C}" destId="{443F6381-61BF-4E99-849C-A7A2C7A149BF}" srcOrd="5" destOrd="0" presId="urn:microsoft.com/office/officeart/2005/8/layout/chevron1"/>
    <dgm:cxn modelId="{0DE25A0C-6781-441D-AE49-9B937CBE530E}" type="presParOf" srcId="{4A3D78BD-BC6C-4CD7-99FC-3917053B552C}" destId="{F0E8A560-682B-4DB8-BC89-DF91AD5BD9C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D1792-201A-46D0-9FFD-2E8C58AC0AA1}">
      <dsp:nvSpPr>
        <dsp:cNvPr id="0" name=""/>
        <dsp:cNvSpPr/>
      </dsp:nvSpPr>
      <dsp:spPr>
        <a:xfrm>
          <a:off x="3998" y="0"/>
          <a:ext cx="2327602" cy="533864"/>
        </a:xfrm>
        <a:prstGeom prst="chevron">
          <a:avLst/>
        </a:prstGeom>
        <a:solidFill>
          <a:schemeClr val="accent2">
            <a:lumMod val="75000"/>
            <a:alpha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b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Definition – 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bg1"/>
              </a:solidFill>
              <a:effectLst/>
            </a:rPr>
            <a:t>Approximation</a:t>
          </a:r>
          <a:endParaRPr lang="el-GR" sz="1600" b="1" kern="1200" dirty="0">
            <a:solidFill>
              <a:schemeClr val="bg1"/>
            </a:solidFill>
            <a:effectLst/>
          </a:endParaRPr>
        </a:p>
      </dsp:txBody>
      <dsp:txXfrm>
        <a:off x="270930" y="0"/>
        <a:ext cx="1793738" cy="533864"/>
      </dsp:txXfrm>
    </dsp:sp>
    <dsp:sp modelId="{C071950A-BE07-41B1-9690-D01A8C2F7E92}">
      <dsp:nvSpPr>
        <dsp:cNvPr id="0" name=""/>
        <dsp:cNvSpPr/>
      </dsp:nvSpPr>
      <dsp:spPr>
        <a:xfrm>
          <a:off x="2098840" y="0"/>
          <a:ext cx="2327602" cy="53386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>
                  <a:lumMod val="95000"/>
                </a:schemeClr>
              </a:solidFill>
            </a:rPr>
            <a:t>Assumptions – </a:t>
          </a:r>
        </a:p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>
                  <a:lumMod val="95000"/>
                </a:schemeClr>
              </a:solidFill>
            </a:rPr>
            <a:t>Breakdown</a:t>
          </a:r>
          <a:endParaRPr lang="el-GR" sz="13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365772" y="0"/>
        <a:ext cx="1793738" cy="533864"/>
      </dsp:txXfrm>
    </dsp:sp>
    <dsp:sp modelId="{21A1CF4B-5CF9-4390-88A6-F98FB3967D3C}">
      <dsp:nvSpPr>
        <dsp:cNvPr id="0" name=""/>
        <dsp:cNvSpPr/>
      </dsp:nvSpPr>
      <dsp:spPr>
        <a:xfrm>
          <a:off x="4193682" y="0"/>
          <a:ext cx="2327602" cy="53386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endParaRPr lang="el-GR" sz="13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460614" y="0"/>
        <a:ext cx="1793738" cy="533864"/>
      </dsp:txXfrm>
    </dsp:sp>
    <dsp:sp modelId="{F0E8A560-682B-4DB8-BC89-DF91AD5BD9CF}">
      <dsp:nvSpPr>
        <dsp:cNvPr id="0" name=""/>
        <dsp:cNvSpPr/>
      </dsp:nvSpPr>
      <dsp:spPr>
        <a:xfrm>
          <a:off x="6288524" y="0"/>
          <a:ext cx="2327602" cy="53386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>
                  <a:lumMod val="95000"/>
                </a:schemeClr>
              </a:solidFill>
            </a:rPr>
            <a:t>Summary</a:t>
          </a:r>
          <a:endParaRPr lang="el-GR" sz="13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555456" y="0"/>
        <a:ext cx="1793738" cy="533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D1792-201A-46D0-9FFD-2E8C58AC0AA1}">
      <dsp:nvSpPr>
        <dsp:cNvPr id="0" name=""/>
        <dsp:cNvSpPr/>
      </dsp:nvSpPr>
      <dsp:spPr>
        <a:xfrm>
          <a:off x="3998" y="0"/>
          <a:ext cx="2327602" cy="53386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/>
              </a:solidFill>
              <a:effectLst/>
            </a:rPr>
            <a:t>Definition – </a:t>
          </a:r>
        </a:p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/>
              </a:solidFill>
              <a:effectLst/>
            </a:rPr>
            <a:t>Approximation</a:t>
          </a:r>
          <a:endParaRPr lang="el-GR" sz="1300" b="1" kern="1200" dirty="0">
            <a:solidFill>
              <a:schemeClr val="bg1"/>
            </a:solidFill>
            <a:effectLst/>
          </a:endParaRPr>
        </a:p>
      </dsp:txBody>
      <dsp:txXfrm>
        <a:off x="270930" y="0"/>
        <a:ext cx="1793738" cy="533864"/>
      </dsp:txXfrm>
    </dsp:sp>
    <dsp:sp modelId="{C071950A-BE07-41B1-9690-D01A8C2F7E92}">
      <dsp:nvSpPr>
        <dsp:cNvPr id="0" name=""/>
        <dsp:cNvSpPr/>
      </dsp:nvSpPr>
      <dsp:spPr>
        <a:xfrm>
          <a:off x="2098840" y="0"/>
          <a:ext cx="2327602" cy="533864"/>
        </a:xfrm>
        <a:prstGeom prst="chevron">
          <a:avLst/>
        </a:prstGeom>
        <a:solidFill>
          <a:schemeClr val="accent2">
            <a:lumMod val="75000"/>
            <a:alpha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bg1">
                  <a:lumMod val="95000"/>
                </a:schemeClr>
              </a:solidFill>
            </a:rPr>
            <a:t>Assumptions –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bg1">
                  <a:lumMod val="95000"/>
                </a:schemeClr>
              </a:solidFill>
            </a:rPr>
            <a:t>Breakdown</a:t>
          </a:r>
          <a:endParaRPr lang="el-GR" sz="16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365772" y="0"/>
        <a:ext cx="1793738" cy="533864"/>
      </dsp:txXfrm>
    </dsp:sp>
    <dsp:sp modelId="{21A1CF4B-5CF9-4390-88A6-F98FB3967D3C}">
      <dsp:nvSpPr>
        <dsp:cNvPr id="0" name=""/>
        <dsp:cNvSpPr/>
      </dsp:nvSpPr>
      <dsp:spPr>
        <a:xfrm>
          <a:off x="4193682" y="0"/>
          <a:ext cx="2327602" cy="53386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>
                  <a:lumMod val="95000"/>
                </a:schemeClr>
              </a:solidFill>
            </a:rPr>
            <a:t>Presentation</a:t>
          </a:r>
          <a:endParaRPr lang="el-GR" sz="13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460614" y="0"/>
        <a:ext cx="1793738" cy="533864"/>
      </dsp:txXfrm>
    </dsp:sp>
    <dsp:sp modelId="{F0E8A560-682B-4DB8-BC89-DF91AD5BD9CF}">
      <dsp:nvSpPr>
        <dsp:cNvPr id="0" name=""/>
        <dsp:cNvSpPr/>
      </dsp:nvSpPr>
      <dsp:spPr>
        <a:xfrm>
          <a:off x="6288524" y="0"/>
          <a:ext cx="2327602" cy="53386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>
                  <a:lumMod val="95000"/>
                </a:schemeClr>
              </a:solidFill>
            </a:rPr>
            <a:t>Summary</a:t>
          </a:r>
          <a:endParaRPr lang="el-GR" sz="13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555456" y="0"/>
        <a:ext cx="1793738" cy="533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D1792-201A-46D0-9FFD-2E8C58AC0AA1}">
      <dsp:nvSpPr>
        <dsp:cNvPr id="0" name=""/>
        <dsp:cNvSpPr/>
      </dsp:nvSpPr>
      <dsp:spPr>
        <a:xfrm>
          <a:off x="3998" y="0"/>
          <a:ext cx="2327602" cy="53386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/>
              </a:solidFill>
              <a:effectLst/>
            </a:rPr>
            <a:t>Definition – </a:t>
          </a:r>
        </a:p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/>
              </a:solidFill>
              <a:effectLst/>
            </a:rPr>
            <a:t>Approximation</a:t>
          </a:r>
          <a:endParaRPr lang="el-GR" sz="1300" b="1" kern="1200" dirty="0">
            <a:solidFill>
              <a:schemeClr val="bg1"/>
            </a:solidFill>
            <a:effectLst/>
          </a:endParaRPr>
        </a:p>
      </dsp:txBody>
      <dsp:txXfrm>
        <a:off x="270930" y="0"/>
        <a:ext cx="1793738" cy="533864"/>
      </dsp:txXfrm>
    </dsp:sp>
    <dsp:sp modelId="{C071950A-BE07-41B1-9690-D01A8C2F7E92}">
      <dsp:nvSpPr>
        <dsp:cNvPr id="0" name=""/>
        <dsp:cNvSpPr/>
      </dsp:nvSpPr>
      <dsp:spPr>
        <a:xfrm>
          <a:off x="2098840" y="0"/>
          <a:ext cx="2327602" cy="533864"/>
        </a:xfrm>
        <a:prstGeom prst="chevron">
          <a:avLst/>
        </a:prstGeom>
        <a:solidFill>
          <a:schemeClr val="accent2">
            <a:lumMod val="75000"/>
            <a:alpha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bg1">
                  <a:lumMod val="95000"/>
                </a:schemeClr>
              </a:solidFill>
            </a:rPr>
            <a:t>Assumptions –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bg1">
                  <a:lumMod val="95000"/>
                </a:schemeClr>
              </a:solidFill>
            </a:rPr>
            <a:t>Breakdown</a:t>
          </a:r>
          <a:endParaRPr lang="el-GR" sz="16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365772" y="0"/>
        <a:ext cx="1793738" cy="533864"/>
      </dsp:txXfrm>
    </dsp:sp>
    <dsp:sp modelId="{21A1CF4B-5CF9-4390-88A6-F98FB3967D3C}">
      <dsp:nvSpPr>
        <dsp:cNvPr id="0" name=""/>
        <dsp:cNvSpPr/>
      </dsp:nvSpPr>
      <dsp:spPr>
        <a:xfrm>
          <a:off x="4193682" y="0"/>
          <a:ext cx="2327602" cy="53386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>
                  <a:lumMod val="95000"/>
                </a:schemeClr>
              </a:solidFill>
            </a:rPr>
            <a:t>Presentation</a:t>
          </a:r>
          <a:endParaRPr lang="el-GR" sz="13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460614" y="0"/>
        <a:ext cx="1793738" cy="533864"/>
      </dsp:txXfrm>
    </dsp:sp>
    <dsp:sp modelId="{F0E8A560-682B-4DB8-BC89-DF91AD5BD9CF}">
      <dsp:nvSpPr>
        <dsp:cNvPr id="0" name=""/>
        <dsp:cNvSpPr/>
      </dsp:nvSpPr>
      <dsp:spPr>
        <a:xfrm>
          <a:off x="6288524" y="0"/>
          <a:ext cx="2327602" cy="53386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>
                  <a:lumMod val="95000"/>
                </a:schemeClr>
              </a:solidFill>
            </a:rPr>
            <a:t>Summary</a:t>
          </a:r>
          <a:endParaRPr lang="el-GR" sz="13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555456" y="0"/>
        <a:ext cx="1793738" cy="5338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D1792-201A-46D0-9FFD-2E8C58AC0AA1}">
      <dsp:nvSpPr>
        <dsp:cNvPr id="0" name=""/>
        <dsp:cNvSpPr/>
      </dsp:nvSpPr>
      <dsp:spPr>
        <a:xfrm>
          <a:off x="3998" y="0"/>
          <a:ext cx="2327602" cy="53386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/>
              </a:solidFill>
              <a:effectLst/>
            </a:rPr>
            <a:t>Definition – </a:t>
          </a:r>
        </a:p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/>
              </a:solidFill>
              <a:effectLst/>
            </a:rPr>
            <a:t>Approximation</a:t>
          </a:r>
          <a:endParaRPr lang="el-GR" sz="1300" b="1" kern="1200" dirty="0">
            <a:solidFill>
              <a:schemeClr val="bg1"/>
            </a:solidFill>
            <a:effectLst/>
          </a:endParaRPr>
        </a:p>
      </dsp:txBody>
      <dsp:txXfrm>
        <a:off x="270930" y="0"/>
        <a:ext cx="1793738" cy="533864"/>
      </dsp:txXfrm>
    </dsp:sp>
    <dsp:sp modelId="{C071950A-BE07-41B1-9690-D01A8C2F7E92}">
      <dsp:nvSpPr>
        <dsp:cNvPr id="0" name=""/>
        <dsp:cNvSpPr/>
      </dsp:nvSpPr>
      <dsp:spPr>
        <a:xfrm>
          <a:off x="2098840" y="0"/>
          <a:ext cx="2327602" cy="53386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0" kern="1200" dirty="0" smtClean="0">
              <a:solidFill>
                <a:schemeClr val="bg1">
                  <a:lumMod val="95000"/>
                </a:schemeClr>
              </a:solidFill>
            </a:rPr>
            <a:t>Assumptions –</a:t>
          </a:r>
        </a:p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0" kern="1200" dirty="0" smtClean="0">
              <a:solidFill>
                <a:schemeClr val="bg1">
                  <a:lumMod val="95000"/>
                </a:schemeClr>
              </a:solidFill>
            </a:rPr>
            <a:t>Breakdown</a:t>
          </a:r>
          <a:endParaRPr lang="el-GR" sz="1300" b="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2365772" y="0"/>
        <a:ext cx="1793738" cy="533864"/>
      </dsp:txXfrm>
    </dsp:sp>
    <dsp:sp modelId="{21A1CF4B-5CF9-4390-88A6-F98FB3967D3C}">
      <dsp:nvSpPr>
        <dsp:cNvPr id="0" name=""/>
        <dsp:cNvSpPr/>
      </dsp:nvSpPr>
      <dsp:spPr>
        <a:xfrm>
          <a:off x="4193682" y="0"/>
          <a:ext cx="2327602" cy="533864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300" b="1" kern="1200" dirty="0" smtClean="0">
              <a:solidFill>
                <a:schemeClr val="bg1">
                  <a:lumMod val="95000"/>
                </a:schemeClr>
              </a:solidFill>
            </a:rPr>
            <a:t>Presentation</a:t>
          </a:r>
          <a:endParaRPr lang="el-GR" sz="13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4460614" y="0"/>
        <a:ext cx="1793738" cy="533864"/>
      </dsp:txXfrm>
    </dsp:sp>
    <dsp:sp modelId="{F0E8A560-682B-4DB8-BC89-DF91AD5BD9CF}">
      <dsp:nvSpPr>
        <dsp:cNvPr id="0" name=""/>
        <dsp:cNvSpPr/>
      </dsp:nvSpPr>
      <dsp:spPr>
        <a:xfrm>
          <a:off x="6288524" y="0"/>
          <a:ext cx="2327602" cy="533864"/>
        </a:xfrm>
        <a:prstGeom prst="chevron">
          <a:avLst/>
        </a:prstGeom>
        <a:solidFill>
          <a:schemeClr val="accent2">
            <a:lumMod val="75000"/>
            <a:alpha val="7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en-US" sz="1600" b="1" kern="1200" dirty="0" smtClean="0">
              <a:solidFill>
                <a:schemeClr val="bg1">
                  <a:lumMod val="95000"/>
                </a:schemeClr>
              </a:solidFill>
            </a:rPr>
            <a:t>Summary</a:t>
          </a:r>
          <a:endParaRPr lang="el-GR" sz="1600" b="1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555456" y="0"/>
        <a:ext cx="1793738" cy="533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70667-E18A-40DB-B448-37B60A50F2D7}" type="datetimeFigureOut">
              <a:rPr lang="el-GR" smtClean="0"/>
              <a:pPr/>
              <a:t>14/9/2021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FEB25-BFE1-476D-817A-4065AE225FF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57364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1752E-A80A-4E9E-8CBF-D0F0B2108612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8A5B6-B710-4780-A723-60A53B7FB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356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8A5B6-B710-4780-A723-60A53B7FB77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3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6177E-02E6-4409-BE12-692A7CF9387E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526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NATO UNCLASSIFIED - Releasable to Internet</a:t>
            </a:r>
            <a:endParaRPr lang="el-G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8A5B6-B710-4780-A723-60A53B7FB7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9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NATO UNCLASSIFIED - Releasable to Internet</a:t>
            </a:r>
            <a:endParaRPr lang="el-G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8A5B6-B710-4780-A723-60A53B7FB7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9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NATO UNCLASSIFIED - Releasable to Internet</a:t>
            </a:r>
            <a:endParaRPr lang="el-G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8A5B6-B710-4780-A723-60A53B7FB77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95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NATO UNCLASSIFIED - Releasable to Internet</a:t>
            </a:r>
            <a:endParaRPr lang="el-G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8A5B6-B710-4780-A723-60A53B7FB7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9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NATO UNCLASSIFIED - Releasable to Internet</a:t>
            </a:r>
            <a:endParaRPr lang="el-G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8A5B6-B710-4780-A723-60A53B7FB7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9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6177E-02E6-4409-BE12-692A7CF9387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9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3234908"/>
            <a:ext cx="8190072" cy="1082420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57200" y="4323155"/>
            <a:ext cx="8190072" cy="58249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>
              <a:defRPr kumimoji="0" lang="en-US" sz="1000" smtClean="0">
                <a:solidFill>
                  <a:schemeClr val="accent1">
                    <a:tint val="2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914400"/>
            <a:endParaRPr lang="en-GB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72000" y="6407943"/>
            <a:ext cx="1907486" cy="360000"/>
          </a:xfrm>
        </p:spPr>
        <p:txBody>
          <a:bodyPr/>
          <a:lstStyle>
            <a:lvl1pPr algn="l">
              <a:defRPr>
                <a:solidFill>
                  <a:schemeClr val="accent1">
                    <a:tint val="2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NATO UNCLASSIFIED  Releasable to Public</a:t>
            </a: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1" descr="Y:\FLAGS\greece-flag-wallpaper-27-1122x749.jpg">
            <a:extLst>
              <a:ext uri="{FF2B5EF4-FFF2-40B4-BE49-F238E27FC236}">
                <a16:creationId xmlns:a16="http://schemas.microsoft.com/office/drawing/2014/main" id="{9D56250F-4582-44D7-B1B8-64DC36A64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73" y="6459368"/>
            <a:ext cx="409817" cy="2724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Y:\FLAGS\Bulgaria_flag_large.png">
            <a:extLst>
              <a:ext uri="{FF2B5EF4-FFF2-40B4-BE49-F238E27FC236}">
                <a16:creationId xmlns:a16="http://schemas.microsoft.com/office/drawing/2014/main" id="{A939C654-4FA5-4438-B179-E2A98ECC66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66" y="6459368"/>
            <a:ext cx="408647" cy="2717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3" descr="Y:\FLAGS\230px-Flag_of_the_Czech_Republic_svg.png">
            <a:extLst>
              <a:ext uri="{FF2B5EF4-FFF2-40B4-BE49-F238E27FC236}">
                <a16:creationId xmlns:a16="http://schemas.microsoft.com/office/drawing/2014/main" id="{5244E02D-8D94-40D4-B34F-1C88743FF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89" y="6459368"/>
            <a:ext cx="408647" cy="267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4" descr="Y:\FLAGS\250px-Flag_of_Romania_svg.png">
            <a:extLst>
              <a:ext uri="{FF2B5EF4-FFF2-40B4-BE49-F238E27FC236}">
                <a16:creationId xmlns:a16="http://schemas.microsoft.com/office/drawing/2014/main" id="{92DAE8A4-1D52-482F-B138-D9E75F980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12" y="6453503"/>
            <a:ext cx="409245" cy="268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" descr="E:\Flag_of_Turkey.svg.png">
            <a:extLst>
              <a:ext uri="{FF2B5EF4-FFF2-40B4-BE49-F238E27FC236}">
                <a16:creationId xmlns:a16="http://schemas.microsoft.com/office/drawing/2014/main" id="{3F4D260A-E872-4C1E-BC23-92C80EB5E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35" y="6453503"/>
            <a:ext cx="409245" cy="267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Εικόνα 21" descr="Εικόνα που περιέχει αντικείμενο, ρολόι, χέρι, μπλε&#10;&#10;Περιγραφή που δημιουργήθηκε αυτόματα">
            <a:extLst>
              <a:ext uri="{FF2B5EF4-FFF2-40B4-BE49-F238E27FC236}">
                <a16:creationId xmlns:a16="http://schemas.microsoft.com/office/drawing/2014/main" id="{DF0FFD69-78D4-4FBE-ADA6-85FE0BB9088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07" y="309973"/>
            <a:ext cx="2738027" cy="27380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NATO UNCLASSIFIED  Releasable to Public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NATO UNCLASSIFIED  Releasable to Public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3234908"/>
            <a:ext cx="8190072" cy="1082420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57200" y="4323155"/>
            <a:ext cx="8190072" cy="58249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>
              <a:defRPr kumimoji="0" lang="en-US" sz="1000" smtClean="0">
                <a:solidFill>
                  <a:schemeClr val="accent1">
                    <a:tint val="2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72000" y="6407943"/>
            <a:ext cx="1907486" cy="360000"/>
          </a:xfrm>
        </p:spPr>
        <p:txBody>
          <a:bodyPr/>
          <a:lstStyle>
            <a:lvl1pPr algn="l">
              <a:defRPr>
                <a:solidFill>
                  <a:schemeClr val="accent1">
                    <a:tint val="2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NATO UNCLASSIFIED  Releasable to Public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1" descr="Y:\FLAGS\greece-flag-wallpaper-27-1122x749.jpg">
            <a:extLst>
              <a:ext uri="{FF2B5EF4-FFF2-40B4-BE49-F238E27FC236}">
                <a16:creationId xmlns:a16="http://schemas.microsoft.com/office/drawing/2014/main" id="{9D56250F-4582-44D7-B1B8-64DC36A64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73" y="6459368"/>
            <a:ext cx="409817" cy="2724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Y:\FLAGS\Bulgaria_flag_large.png">
            <a:extLst>
              <a:ext uri="{FF2B5EF4-FFF2-40B4-BE49-F238E27FC236}">
                <a16:creationId xmlns:a16="http://schemas.microsoft.com/office/drawing/2014/main" id="{A939C654-4FA5-4438-B179-E2A98ECC66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66" y="6459368"/>
            <a:ext cx="408647" cy="2717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3" descr="Y:\FLAGS\230px-Flag_of_the_Czech_Republic_svg.png">
            <a:extLst>
              <a:ext uri="{FF2B5EF4-FFF2-40B4-BE49-F238E27FC236}">
                <a16:creationId xmlns:a16="http://schemas.microsoft.com/office/drawing/2014/main" id="{5244E02D-8D94-40D4-B34F-1C88743FF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89" y="6459368"/>
            <a:ext cx="408647" cy="267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4" descr="Y:\FLAGS\250px-Flag_of_Romania_svg.png">
            <a:extLst>
              <a:ext uri="{FF2B5EF4-FFF2-40B4-BE49-F238E27FC236}">
                <a16:creationId xmlns:a16="http://schemas.microsoft.com/office/drawing/2014/main" id="{92DAE8A4-1D52-482F-B138-D9E75F980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12" y="6453503"/>
            <a:ext cx="409245" cy="268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" descr="E:\Flag_of_Turkey.svg.png">
            <a:extLst>
              <a:ext uri="{FF2B5EF4-FFF2-40B4-BE49-F238E27FC236}">
                <a16:creationId xmlns:a16="http://schemas.microsoft.com/office/drawing/2014/main" id="{3F4D260A-E872-4C1E-BC23-92C80EB5E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35" y="6453503"/>
            <a:ext cx="409245" cy="267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" name="Εικόνα 21" descr="Εικόνα που περιέχει αντικείμενο, ρολόι, χέρι, μπλε&#10;&#10;Περιγραφή που δημιουργήθηκε αυτόματα">
            <a:extLst>
              <a:ext uri="{FF2B5EF4-FFF2-40B4-BE49-F238E27FC236}">
                <a16:creationId xmlns:a16="http://schemas.microsoft.com/office/drawing/2014/main" id="{DF0FFD69-78D4-4FBE-ADA6-85FE0BB908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07" y="309973"/>
            <a:ext cx="2738027" cy="27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0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3234908"/>
            <a:ext cx="8190072" cy="1082420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57200" y="4323155"/>
            <a:ext cx="8190072" cy="582494"/>
          </a:xfrm>
        </p:spPr>
        <p:txBody>
          <a:bodyPr lIns="45720" rIns="45720">
            <a:normAutofit/>
          </a:bodyPr>
          <a:lstStyle>
            <a:lvl1pPr marL="0" marR="64008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>
              <a:defRPr kumimoji="0" lang="en-US" sz="1000" smtClean="0">
                <a:solidFill>
                  <a:schemeClr val="accent1">
                    <a:tint val="2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72000" y="6407943"/>
            <a:ext cx="1907486" cy="360000"/>
          </a:xfrm>
        </p:spPr>
        <p:txBody>
          <a:bodyPr/>
          <a:lstStyle>
            <a:lvl1pPr algn="l">
              <a:defRPr>
                <a:solidFill>
                  <a:schemeClr val="accent1">
                    <a:tint val="2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NATO UNCLASSIFIED  Releasable to Public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1" descr="Y:\FLAGS\greece-flag-wallpaper-27-1122x749.jpg">
            <a:extLst>
              <a:ext uri="{FF2B5EF4-FFF2-40B4-BE49-F238E27FC236}">
                <a16:creationId xmlns:a16="http://schemas.microsoft.com/office/drawing/2014/main" id="{9D56250F-4582-44D7-B1B8-64DC36A64F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73" y="6459368"/>
            <a:ext cx="409817" cy="2724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Y:\FLAGS\Bulgaria_flag_large.png">
            <a:extLst>
              <a:ext uri="{FF2B5EF4-FFF2-40B4-BE49-F238E27FC236}">
                <a16:creationId xmlns:a16="http://schemas.microsoft.com/office/drawing/2014/main" id="{A939C654-4FA5-4438-B179-E2A98ECC66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66" y="6459368"/>
            <a:ext cx="408647" cy="2717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3" descr="Y:\FLAGS\230px-Flag_of_the_Czech_Republic_svg.png">
            <a:extLst>
              <a:ext uri="{FF2B5EF4-FFF2-40B4-BE49-F238E27FC236}">
                <a16:creationId xmlns:a16="http://schemas.microsoft.com/office/drawing/2014/main" id="{5244E02D-8D94-40D4-B34F-1C88743FF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89" y="6459368"/>
            <a:ext cx="408647" cy="267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4" descr="Y:\FLAGS\250px-Flag_of_Romania_svg.png">
            <a:extLst>
              <a:ext uri="{FF2B5EF4-FFF2-40B4-BE49-F238E27FC236}">
                <a16:creationId xmlns:a16="http://schemas.microsoft.com/office/drawing/2014/main" id="{92DAE8A4-1D52-482F-B138-D9E75F980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12" y="6453503"/>
            <a:ext cx="409245" cy="268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" descr="E:\Flag_of_Turkey.svg.png">
            <a:extLst>
              <a:ext uri="{FF2B5EF4-FFF2-40B4-BE49-F238E27FC236}">
                <a16:creationId xmlns:a16="http://schemas.microsoft.com/office/drawing/2014/main" id="{3F4D260A-E872-4C1E-BC23-92C80EB5E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835" y="6453503"/>
            <a:ext cx="409245" cy="267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69125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08000"/>
            <a:ext cx="1908000" cy="36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NATO UNCLASSIFIED  Releasable to Public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26000" y="141288"/>
            <a:ext cx="6588379" cy="696912"/>
          </a:xfrm>
        </p:spPr>
        <p:txBody>
          <a:bodyPr rtlCol="0">
            <a:noAutofit/>
          </a:bodyPr>
          <a:lstStyle>
            <a:lvl1pPr>
              <a:defRPr sz="32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0" name="Εικόνα 9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150B5C8-D457-47E1-A8F8-9D66ADE20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9" y="141288"/>
            <a:ext cx="1393824" cy="696912"/>
          </a:xfrm>
          <a:prstGeom prst="rect">
            <a:avLst/>
          </a:prstGeom>
        </p:spPr>
      </p:pic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165BBCB3-7C71-4748-AB54-A8CA45FCD2D1}"/>
              </a:ext>
            </a:extLst>
          </p:cNvPr>
          <p:cNvCxnSpPr>
            <a:cxnSpLocks/>
          </p:cNvCxnSpPr>
          <p:nvPr userDrawn="1"/>
        </p:nvCxnSpPr>
        <p:spPr>
          <a:xfrm>
            <a:off x="1026000" y="838200"/>
            <a:ext cx="7982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Εικόνα 11" descr="Εικόνα που περιέχει αντικείμενο, ρολόι, οθόνη, υπογραφή&#10;&#10;Περιγραφή που δημιουργήθηκε αυτόματα">
            <a:extLst>
              <a:ext uri="{FF2B5EF4-FFF2-40B4-BE49-F238E27FC236}">
                <a16:creationId xmlns:a16="http://schemas.microsoft.com/office/drawing/2014/main" id="{0DEACCC5-C580-4263-AB9A-7B6218CEFD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" y="109389"/>
            <a:ext cx="760709" cy="7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3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07944"/>
            <a:ext cx="1908000" cy="360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NATO UNCLASSIFIED  Releasable to Public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39315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NATO UNCLASSIFIED  Releasable to Public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919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NATO UNCLASSIFIED  Releasable to Public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22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NATO UNCLASSIFIED  Releasable to Public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647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NATO UNCLASSIFIED  Releasable to Public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1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08000"/>
            <a:ext cx="1908000" cy="36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NATO UNCLASSIFIED  Releasable to Public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26000" y="141288"/>
            <a:ext cx="6588379" cy="696912"/>
          </a:xfrm>
        </p:spPr>
        <p:txBody>
          <a:bodyPr rtlCol="0">
            <a:noAutofit/>
          </a:bodyPr>
          <a:lstStyle>
            <a:lvl1pPr>
              <a:defRPr sz="32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0" name="Εικόνα 9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7150B5C8-D457-47E1-A8F8-9D66ADE20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79" y="141288"/>
            <a:ext cx="1393824" cy="696912"/>
          </a:xfrm>
          <a:prstGeom prst="rect">
            <a:avLst/>
          </a:prstGeom>
        </p:spPr>
      </p:pic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165BBCB3-7C71-4748-AB54-A8CA45FCD2D1}"/>
              </a:ext>
            </a:extLst>
          </p:cNvPr>
          <p:cNvCxnSpPr>
            <a:cxnSpLocks/>
          </p:cNvCxnSpPr>
          <p:nvPr userDrawn="1"/>
        </p:nvCxnSpPr>
        <p:spPr>
          <a:xfrm>
            <a:off x="1026000" y="838200"/>
            <a:ext cx="79822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Εικόνα 11" descr="Εικόνα που περιέχει αντικείμενο, ρολόι, οθόνη, υπογραφή&#10;&#10;Περιγραφή που δημιουργήθηκε αυτόματα">
            <a:extLst>
              <a:ext uri="{FF2B5EF4-FFF2-40B4-BE49-F238E27FC236}">
                <a16:creationId xmlns:a16="http://schemas.microsoft.com/office/drawing/2014/main" id="{0DEACCC5-C580-4263-AB9A-7B6218CEFD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3" y="109389"/>
            <a:ext cx="760709" cy="7607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NATO UNCLASSIFIED  Releasable to Public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577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ct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0" y="6407944"/>
            <a:ext cx="19080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NATO UNCLASSIFIED  Releasable to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076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NATO UNCLASSIFIED  Releasable to Public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39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NATO UNCLASSIFIED  Releasable to Public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7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" y="6407944"/>
            <a:ext cx="1908000" cy="3600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NATO UNCLASSIFIED  Releasable to Public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NATO UNCLASSIFIED  Releasable to Public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NATO UNCLASSIFIED  Releasable to Public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NATO UNCLASSIFIED  Releasable to Public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NATO UNCLASSIFIED  Releasable to Public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NATO UNCLASSIFIED  Releasable to Public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ct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0" y="6407944"/>
            <a:ext cx="1908000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>
                <a:solidFill>
                  <a:prstClr val="white"/>
                </a:solidFill>
              </a:rPr>
              <a:t>NATO UNCLASSIFIED  Releasable to Public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2000" y="6407944"/>
            <a:ext cx="1908000" cy="3600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pPr defTabSz="914400"/>
            <a:r>
              <a:rPr lang="en-US" smtClean="0">
                <a:solidFill>
                  <a:prstClr val="white"/>
                </a:solidFill>
              </a:rPr>
              <a:t>NATO UNCLASSIFIED  Releasable to Public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effectLst/>
              </a:defRPr>
            </a:lvl1pPr>
            <a:extLst/>
          </a:lstStyle>
          <a:p>
            <a:pPr defTabSz="914400"/>
            <a:fld id="{B6F15528-21DE-4FAA-801E-634DDDAF4B2B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2000" y="6407944"/>
            <a:ext cx="1908000" cy="3600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NATO UNCLASSIFIED  Releasable to Public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0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9.png"/><Relationship Id="rId10" Type="http://schemas.microsoft.com/office/2007/relationships/diagramDrawing" Target="../diagrams/drawing1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diagramData" Target="../diagrams/data2.xml"/><Relationship Id="rId9" Type="http://schemas.openxmlformats.org/officeDocument/2006/relationships/image" Target="../media/image20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5.png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.png"/><Relationship Id="rId4" Type="http://schemas.openxmlformats.org/officeDocument/2006/relationships/diagramData" Target="../diagrams/data3.xml"/><Relationship Id="rId9" Type="http://schemas.openxmlformats.org/officeDocument/2006/relationships/image" Target="../media/image20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7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Τίτλος 36">
            <a:extLst>
              <a:ext uri="{FF2B5EF4-FFF2-40B4-BE49-F238E27FC236}">
                <a16:creationId xmlns:a16="http://schemas.microsoft.com/office/drawing/2014/main" id="{79336DAD-8338-487D-A135-212D41C90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81617"/>
            <a:ext cx="8190072" cy="1587613"/>
          </a:xfrm>
        </p:spPr>
        <p:txBody>
          <a:bodyPr/>
          <a:lstStyle/>
          <a:p>
            <a:r>
              <a:rPr lang="en-US" sz="3600" dirty="0" smtClean="0"/>
              <a:t>IAMD COE</a:t>
            </a:r>
            <a:br>
              <a:rPr lang="en-US" sz="3600" dirty="0" smtClean="0"/>
            </a:br>
            <a:r>
              <a:rPr lang="en-US" sz="3600" dirty="0" smtClean="0"/>
              <a:t>FINANCIAL FOOTPRINT</a:t>
            </a:r>
            <a:br>
              <a:rPr lang="en-US" sz="3600" dirty="0" smtClean="0"/>
            </a:br>
            <a:r>
              <a:rPr lang="en-US" sz="3600" dirty="0" smtClean="0"/>
              <a:t>(Apr 20 – Sep 2</a:t>
            </a:r>
            <a:r>
              <a:rPr lang="el-GR" sz="3600" dirty="0" smtClean="0"/>
              <a:t>1</a:t>
            </a:r>
            <a:r>
              <a:rPr lang="en-US" sz="3600" dirty="0" smtClean="0"/>
              <a:t>)</a:t>
            </a:r>
            <a:endParaRPr lang="en-GB" sz="3200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44221" y="5638800"/>
            <a:ext cx="5450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Cpt (OF-2)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Evangelos BALTADOROS,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GRC Army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Controller</a:t>
            </a:r>
          </a:p>
        </p:txBody>
      </p:sp>
      <p:grpSp>
        <p:nvGrpSpPr>
          <p:cNvPr id="8" name="Google Shape;10890;p76">
            <a:extLst>
              <a:ext uri="{FF2B5EF4-FFF2-40B4-BE49-F238E27FC236}">
                <a16:creationId xmlns:a16="http://schemas.microsoft.com/office/drawing/2014/main" id="{65D3EFAB-7108-4A2F-A482-2C6B73F0E92B}"/>
              </a:ext>
            </a:extLst>
          </p:cNvPr>
          <p:cNvGrpSpPr/>
          <p:nvPr/>
        </p:nvGrpSpPr>
        <p:grpSpPr>
          <a:xfrm>
            <a:off x="107504" y="5220270"/>
            <a:ext cx="550151" cy="646331"/>
            <a:chOff x="4911189" y="3793455"/>
            <a:chExt cx="296580" cy="364935"/>
          </a:xfrm>
        </p:grpSpPr>
        <p:sp>
          <p:nvSpPr>
            <p:cNvPr id="9" name="Google Shape;10891;p76">
              <a:extLst>
                <a:ext uri="{FF2B5EF4-FFF2-40B4-BE49-F238E27FC236}">
                  <a16:creationId xmlns:a16="http://schemas.microsoft.com/office/drawing/2014/main" id="{08AE86A6-E426-4D76-A893-9EFE56DE45F0}"/>
                </a:ext>
              </a:extLst>
            </p:cNvPr>
            <p:cNvSpPr/>
            <p:nvPr/>
          </p:nvSpPr>
          <p:spPr>
            <a:xfrm>
              <a:off x="4951157" y="3861810"/>
              <a:ext cx="31932" cy="35215"/>
            </a:xfrm>
            <a:custGeom>
              <a:avLst/>
              <a:gdLst/>
              <a:ahLst/>
              <a:cxnLst/>
              <a:rect l="l" t="t" r="r" b="b"/>
              <a:pathLst>
                <a:path w="1216" h="1341" extrusionOk="0">
                  <a:moveTo>
                    <a:pt x="584" y="0"/>
                  </a:moveTo>
                  <a:lnTo>
                    <a:pt x="0" y="431"/>
                  </a:lnTo>
                  <a:lnTo>
                    <a:pt x="622" y="1340"/>
                  </a:lnTo>
                  <a:cubicBezTo>
                    <a:pt x="814" y="1187"/>
                    <a:pt x="1005" y="1043"/>
                    <a:pt x="1216" y="909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892;p76">
              <a:extLst>
                <a:ext uri="{FF2B5EF4-FFF2-40B4-BE49-F238E27FC236}">
                  <a16:creationId xmlns:a16="http://schemas.microsoft.com/office/drawing/2014/main" id="{ED08D15C-2526-404F-8EDF-BECCAF6DB3C7}"/>
                </a:ext>
              </a:extLst>
            </p:cNvPr>
            <p:cNvSpPr/>
            <p:nvPr/>
          </p:nvSpPr>
          <p:spPr>
            <a:xfrm>
              <a:off x="5136132" y="3861810"/>
              <a:ext cx="31932" cy="34952"/>
            </a:xfrm>
            <a:custGeom>
              <a:avLst/>
              <a:gdLst/>
              <a:ahLst/>
              <a:cxnLst/>
              <a:rect l="l" t="t" r="r" b="b"/>
              <a:pathLst>
                <a:path w="1216" h="1331" extrusionOk="0">
                  <a:moveTo>
                    <a:pt x="632" y="0"/>
                  </a:moveTo>
                  <a:lnTo>
                    <a:pt x="0" y="909"/>
                  </a:lnTo>
                  <a:cubicBezTo>
                    <a:pt x="201" y="1034"/>
                    <a:pt x="392" y="1177"/>
                    <a:pt x="584" y="1331"/>
                  </a:cubicBezTo>
                  <a:lnTo>
                    <a:pt x="1215" y="421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893;p76">
              <a:extLst>
                <a:ext uri="{FF2B5EF4-FFF2-40B4-BE49-F238E27FC236}">
                  <a16:creationId xmlns:a16="http://schemas.microsoft.com/office/drawing/2014/main" id="{32BC7271-FE7F-4400-8E67-955B604580A4}"/>
                </a:ext>
              </a:extLst>
            </p:cNvPr>
            <p:cNvSpPr/>
            <p:nvPr/>
          </p:nvSpPr>
          <p:spPr>
            <a:xfrm>
              <a:off x="5043382" y="3833659"/>
              <a:ext cx="32457" cy="33193"/>
            </a:xfrm>
            <a:custGeom>
              <a:avLst/>
              <a:gdLst/>
              <a:ahLst/>
              <a:cxnLst/>
              <a:rect l="l" t="t" r="r" b="b"/>
              <a:pathLst>
                <a:path w="1236" h="1264" extrusionOk="0">
                  <a:moveTo>
                    <a:pt x="1" y="0"/>
                  </a:moveTo>
                  <a:lnTo>
                    <a:pt x="1" y="1264"/>
                  </a:lnTo>
                  <a:cubicBezTo>
                    <a:pt x="206" y="1235"/>
                    <a:pt x="412" y="1221"/>
                    <a:pt x="618" y="1221"/>
                  </a:cubicBezTo>
                  <a:cubicBezTo>
                    <a:pt x="824" y="1221"/>
                    <a:pt x="1029" y="1235"/>
                    <a:pt x="1235" y="1264"/>
                  </a:cubicBezTo>
                  <a:lnTo>
                    <a:pt x="1235" y="0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894;p76">
              <a:extLst>
                <a:ext uri="{FF2B5EF4-FFF2-40B4-BE49-F238E27FC236}">
                  <a16:creationId xmlns:a16="http://schemas.microsoft.com/office/drawing/2014/main" id="{D1A056A2-86BD-41AF-B853-9438F55BAD70}"/>
                </a:ext>
              </a:extLst>
            </p:cNvPr>
            <p:cNvSpPr/>
            <p:nvPr/>
          </p:nvSpPr>
          <p:spPr>
            <a:xfrm>
              <a:off x="5043382" y="3833659"/>
              <a:ext cx="21901" cy="33193"/>
            </a:xfrm>
            <a:custGeom>
              <a:avLst/>
              <a:gdLst/>
              <a:ahLst/>
              <a:cxnLst/>
              <a:rect l="l" t="t" r="r" b="b"/>
              <a:pathLst>
                <a:path w="834" h="1264" extrusionOk="0">
                  <a:moveTo>
                    <a:pt x="1" y="0"/>
                  </a:moveTo>
                  <a:lnTo>
                    <a:pt x="1" y="1264"/>
                  </a:lnTo>
                  <a:cubicBezTo>
                    <a:pt x="202" y="1235"/>
                    <a:pt x="412" y="1225"/>
                    <a:pt x="623" y="1225"/>
                  </a:cubicBezTo>
                  <a:cubicBezTo>
                    <a:pt x="690" y="1225"/>
                    <a:pt x="766" y="1225"/>
                    <a:pt x="833" y="1235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895;p76">
              <a:extLst>
                <a:ext uri="{FF2B5EF4-FFF2-40B4-BE49-F238E27FC236}">
                  <a16:creationId xmlns:a16="http://schemas.microsoft.com/office/drawing/2014/main" id="{4C0A3895-CC3B-4C6F-A023-A529ADF7B612}"/>
                </a:ext>
              </a:extLst>
            </p:cNvPr>
            <p:cNvSpPr/>
            <p:nvPr/>
          </p:nvSpPr>
          <p:spPr>
            <a:xfrm>
              <a:off x="4911189" y="3861810"/>
              <a:ext cx="296580" cy="296580"/>
            </a:xfrm>
            <a:custGeom>
              <a:avLst/>
              <a:gdLst/>
              <a:ahLst/>
              <a:cxnLst/>
              <a:rect l="l" t="t" r="r" b="b"/>
              <a:pathLst>
                <a:path w="11294" h="11294" extrusionOk="0">
                  <a:moveTo>
                    <a:pt x="5647" y="0"/>
                  </a:moveTo>
                  <a:cubicBezTo>
                    <a:pt x="2527" y="0"/>
                    <a:pt x="1" y="2527"/>
                    <a:pt x="1" y="5647"/>
                  </a:cubicBezTo>
                  <a:cubicBezTo>
                    <a:pt x="1" y="8767"/>
                    <a:pt x="2527" y="11293"/>
                    <a:pt x="5647" y="11293"/>
                  </a:cubicBezTo>
                  <a:cubicBezTo>
                    <a:pt x="8767" y="11293"/>
                    <a:pt x="11294" y="8767"/>
                    <a:pt x="11294" y="5647"/>
                  </a:cubicBezTo>
                  <a:cubicBezTo>
                    <a:pt x="11294" y="2527"/>
                    <a:pt x="8767" y="0"/>
                    <a:pt x="5647" y="0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896;p76">
              <a:extLst>
                <a:ext uri="{FF2B5EF4-FFF2-40B4-BE49-F238E27FC236}">
                  <a16:creationId xmlns:a16="http://schemas.microsoft.com/office/drawing/2014/main" id="{B9D8FFC0-8AD3-45BD-9D7B-D185540877A8}"/>
                </a:ext>
              </a:extLst>
            </p:cNvPr>
            <p:cNvSpPr/>
            <p:nvPr/>
          </p:nvSpPr>
          <p:spPr>
            <a:xfrm>
              <a:off x="4911189" y="3861810"/>
              <a:ext cx="161630" cy="296580"/>
            </a:xfrm>
            <a:custGeom>
              <a:avLst/>
              <a:gdLst/>
              <a:ahLst/>
              <a:cxnLst/>
              <a:rect l="l" t="t" r="r" b="b"/>
              <a:pathLst>
                <a:path w="6155" h="11294" extrusionOk="0">
                  <a:moveTo>
                    <a:pt x="5647" y="0"/>
                  </a:moveTo>
                  <a:cubicBezTo>
                    <a:pt x="2527" y="0"/>
                    <a:pt x="1" y="2527"/>
                    <a:pt x="1" y="5647"/>
                  </a:cubicBezTo>
                  <a:cubicBezTo>
                    <a:pt x="1" y="8767"/>
                    <a:pt x="2527" y="11293"/>
                    <a:pt x="5647" y="11293"/>
                  </a:cubicBezTo>
                  <a:cubicBezTo>
                    <a:pt x="5752" y="11293"/>
                    <a:pt x="5858" y="11293"/>
                    <a:pt x="5953" y="11284"/>
                  </a:cubicBezTo>
                  <a:cubicBezTo>
                    <a:pt x="3044" y="11025"/>
                    <a:pt x="814" y="8585"/>
                    <a:pt x="814" y="5656"/>
                  </a:cubicBezTo>
                  <a:cubicBezTo>
                    <a:pt x="814" y="2661"/>
                    <a:pt x="3159" y="182"/>
                    <a:pt x="6154" y="19"/>
                  </a:cubicBezTo>
                  <a:cubicBezTo>
                    <a:pt x="5982" y="10"/>
                    <a:pt x="5819" y="0"/>
                    <a:pt x="5647" y="0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897;p76">
              <a:extLst>
                <a:ext uri="{FF2B5EF4-FFF2-40B4-BE49-F238E27FC236}">
                  <a16:creationId xmlns:a16="http://schemas.microsoft.com/office/drawing/2014/main" id="{944F2181-55B8-42A7-B95F-3C90FDEF9D95}"/>
                </a:ext>
              </a:extLst>
            </p:cNvPr>
            <p:cNvSpPr/>
            <p:nvPr/>
          </p:nvSpPr>
          <p:spPr>
            <a:xfrm>
              <a:off x="4925527" y="3885680"/>
              <a:ext cx="258372" cy="248577"/>
            </a:xfrm>
            <a:custGeom>
              <a:avLst/>
              <a:gdLst/>
              <a:ahLst/>
              <a:cxnLst/>
              <a:rect l="l" t="t" r="r" b="b"/>
              <a:pathLst>
                <a:path w="9839" h="9466" extrusionOk="0">
                  <a:moveTo>
                    <a:pt x="5101" y="0"/>
                  </a:moveTo>
                  <a:cubicBezTo>
                    <a:pt x="3870" y="0"/>
                    <a:pt x="2662" y="481"/>
                    <a:pt x="1761" y="1388"/>
                  </a:cubicBezTo>
                  <a:cubicBezTo>
                    <a:pt x="402" y="2738"/>
                    <a:pt x="0" y="4776"/>
                    <a:pt x="727" y="6546"/>
                  </a:cubicBezTo>
                  <a:cubicBezTo>
                    <a:pt x="1464" y="8317"/>
                    <a:pt x="3187" y="9465"/>
                    <a:pt x="5101" y="9465"/>
                  </a:cubicBezTo>
                  <a:cubicBezTo>
                    <a:pt x="7714" y="9465"/>
                    <a:pt x="9838" y="7350"/>
                    <a:pt x="9838" y="4738"/>
                  </a:cubicBezTo>
                  <a:cubicBezTo>
                    <a:pt x="9838" y="2814"/>
                    <a:pt x="8680" y="1091"/>
                    <a:pt x="6919" y="364"/>
                  </a:cubicBezTo>
                  <a:cubicBezTo>
                    <a:pt x="6331" y="119"/>
                    <a:pt x="5713" y="0"/>
                    <a:pt x="5101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898;p76">
              <a:extLst>
                <a:ext uri="{FF2B5EF4-FFF2-40B4-BE49-F238E27FC236}">
                  <a16:creationId xmlns:a16="http://schemas.microsoft.com/office/drawing/2014/main" id="{CDB4FCB6-41E6-4DDC-A625-0633F91D5B2F}"/>
                </a:ext>
              </a:extLst>
            </p:cNvPr>
            <p:cNvSpPr/>
            <p:nvPr/>
          </p:nvSpPr>
          <p:spPr>
            <a:xfrm>
              <a:off x="4937317" y="3885680"/>
              <a:ext cx="129724" cy="248577"/>
            </a:xfrm>
            <a:custGeom>
              <a:avLst/>
              <a:gdLst/>
              <a:ahLst/>
              <a:cxnLst/>
              <a:rect l="l" t="t" r="r" b="b"/>
              <a:pathLst>
                <a:path w="4940" h="9466" extrusionOk="0">
                  <a:moveTo>
                    <a:pt x="4652" y="0"/>
                  </a:moveTo>
                  <a:cubicBezTo>
                    <a:pt x="2068" y="39"/>
                    <a:pt x="1" y="2144"/>
                    <a:pt x="1" y="4738"/>
                  </a:cubicBezTo>
                  <a:cubicBezTo>
                    <a:pt x="1" y="7322"/>
                    <a:pt x="2068" y="9427"/>
                    <a:pt x="4652" y="9465"/>
                  </a:cubicBezTo>
                  <a:cubicBezTo>
                    <a:pt x="4748" y="9465"/>
                    <a:pt x="4843" y="9465"/>
                    <a:pt x="4939" y="9456"/>
                  </a:cubicBezTo>
                  <a:cubicBezTo>
                    <a:pt x="2441" y="9303"/>
                    <a:pt x="489" y="7236"/>
                    <a:pt x="489" y="4738"/>
                  </a:cubicBezTo>
                  <a:cubicBezTo>
                    <a:pt x="489" y="2230"/>
                    <a:pt x="2441" y="163"/>
                    <a:pt x="4939" y="10"/>
                  </a:cubicBezTo>
                  <a:cubicBezTo>
                    <a:pt x="4843" y="10"/>
                    <a:pt x="4748" y="0"/>
                    <a:pt x="465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899;p76">
              <a:extLst>
                <a:ext uri="{FF2B5EF4-FFF2-40B4-BE49-F238E27FC236}">
                  <a16:creationId xmlns:a16="http://schemas.microsoft.com/office/drawing/2014/main" id="{A0FA311F-7D43-4A45-B0E7-F4B7595CAA39}"/>
                </a:ext>
              </a:extLst>
            </p:cNvPr>
            <p:cNvSpPr/>
            <p:nvPr/>
          </p:nvSpPr>
          <p:spPr>
            <a:xfrm>
              <a:off x="4942596" y="3902381"/>
              <a:ext cx="223972" cy="215279"/>
            </a:xfrm>
            <a:custGeom>
              <a:avLst/>
              <a:gdLst/>
              <a:ahLst/>
              <a:cxnLst/>
              <a:rect l="l" t="t" r="r" b="b"/>
              <a:pathLst>
                <a:path w="8529" h="8198" extrusionOk="0">
                  <a:moveTo>
                    <a:pt x="4420" y="0"/>
                  </a:moveTo>
                  <a:cubicBezTo>
                    <a:pt x="3353" y="0"/>
                    <a:pt x="2303" y="415"/>
                    <a:pt x="1523" y="1202"/>
                  </a:cubicBezTo>
                  <a:cubicBezTo>
                    <a:pt x="345" y="2369"/>
                    <a:pt x="1" y="4140"/>
                    <a:pt x="633" y="5671"/>
                  </a:cubicBezTo>
                  <a:cubicBezTo>
                    <a:pt x="1264" y="7202"/>
                    <a:pt x="2767" y="8198"/>
                    <a:pt x="4422" y="8198"/>
                  </a:cubicBezTo>
                  <a:cubicBezTo>
                    <a:pt x="6691" y="8198"/>
                    <a:pt x="8518" y="6360"/>
                    <a:pt x="8528" y="4102"/>
                  </a:cubicBezTo>
                  <a:cubicBezTo>
                    <a:pt x="8518" y="2436"/>
                    <a:pt x="7523" y="944"/>
                    <a:pt x="5992" y="312"/>
                  </a:cubicBezTo>
                  <a:cubicBezTo>
                    <a:pt x="5484" y="102"/>
                    <a:pt x="4950" y="0"/>
                    <a:pt x="4420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900;p76">
              <a:extLst>
                <a:ext uri="{FF2B5EF4-FFF2-40B4-BE49-F238E27FC236}">
                  <a16:creationId xmlns:a16="http://schemas.microsoft.com/office/drawing/2014/main" id="{1249BEE5-3EA9-4DBB-AEAD-EDE8BD2B4311}"/>
                </a:ext>
              </a:extLst>
            </p:cNvPr>
            <p:cNvSpPr/>
            <p:nvPr/>
          </p:nvSpPr>
          <p:spPr>
            <a:xfrm>
              <a:off x="4951157" y="3902381"/>
              <a:ext cx="121400" cy="215385"/>
            </a:xfrm>
            <a:custGeom>
              <a:avLst/>
              <a:gdLst/>
              <a:ahLst/>
              <a:cxnLst/>
              <a:rect l="l" t="t" r="r" b="b"/>
              <a:pathLst>
                <a:path w="4623" h="8202" extrusionOk="0">
                  <a:moveTo>
                    <a:pt x="4091" y="0"/>
                  </a:moveTo>
                  <a:cubicBezTo>
                    <a:pt x="1867" y="0"/>
                    <a:pt x="0" y="1804"/>
                    <a:pt x="0" y="4102"/>
                  </a:cubicBezTo>
                  <a:cubicBezTo>
                    <a:pt x="0" y="6395"/>
                    <a:pt x="1875" y="8201"/>
                    <a:pt x="4105" y="8201"/>
                  </a:cubicBezTo>
                  <a:cubicBezTo>
                    <a:pt x="4276" y="8201"/>
                    <a:pt x="4448" y="8191"/>
                    <a:pt x="4623" y="8169"/>
                  </a:cubicBezTo>
                  <a:cubicBezTo>
                    <a:pt x="2575" y="7901"/>
                    <a:pt x="1034" y="6159"/>
                    <a:pt x="1034" y="4102"/>
                  </a:cubicBezTo>
                  <a:cubicBezTo>
                    <a:pt x="1034" y="2035"/>
                    <a:pt x="2575" y="293"/>
                    <a:pt x="4623" y="34"/>
                  </a:cubicBezTo>
                  <a:cubicBezTo>
                    <a:pt x="4444" y="11"/>
                    <a:pt x="4266" y="0"/>
                    <a:pt x="409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901;p76">
              <a:extLst>
                <a:ext uri="{FF2B5EF4-FFF2-40B4-BE49-F238E27FC236}">
                  <a16:creationId xmlns:a16="http://schemas.microsoft.com/office/drawing/2014/main" id="{3D6A513A-FE91-4C43-A1C2-AEE0BCCCF48B}"/>
                </a:ext>
              </a:extLst>
            </p:cNvPr>
            <p:cNvSpPr/>
            <p:nvPr/>
          </p:nvSpPr>
          <p:spPr>
            <a:xfrm>
              <a:off x="5054069" y="3937255"/>
              <a:ext cx="10950" cy="76128"/>
            </a:xfrm>
            <a:custGeom>
              <a:avLst/>
              <a:gdLst/>
              <a:ahLst/>
              <a:cxnLst/>
              <a:rect l="l" t="t" r="r" b="b"/>
              <a:pathLst>
                <a:path w="417" h="2899" extrusionOk="0">
                  <a:moveTo>
                    <a:pt x="207" y="1"/>
                  </a:moveTo>
                  <a:cubicBezTo>
                    <a:pt x="103" y="1"/>
                    <a:pt x="0" y="70"/>
                    <a:pt x="5" y="209"/>
                  </a:cubicBezTo>
                  <a:lnTo>
                    <a:pt x="5" y="2688"/>
                  </a:lnTo>
                  <a:cubicBezTo>
                    <a:pt x="5" y="2802"/>
                    <a:pt x="91" y="2898"/>
                    <a:pt x="206" y="2898"/>
                  </a:cubicBezTo>
                  <a:cubicBezTo>
                    <a:pt x="331" y="2898"/>
                    <a:pt x="417" y="2802"/>
                    <a:pt x="417" y="2688"/>
                  </a:cubicBezTo>
                  <a:lnTo>
                    <a:pt x="417" y="209"/>
                  </a:lnTo>
                  <a:cubicBezTo>
                    <a:pt x="417" y="70"/>
                    <a:pt x="311" y="1"/>
                    <a:pt x="20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902;p76">
              <a:extLst>
                <a:ext uri="{FF2B5EF4-FFF2-40B4-BE49-F238E27FC236}">
                  <a16:creationId xmlns:a16="http://schemas.microsoft.com/office/drawing/2014/main" id="{F6C54E6D-D06D-4243-9586-3D6ECD4566F3}"/>
                </a:ext>
              </a:extLst>
            </p:cNvPr>
            <p:cNvSpPr/>
            <p:nvPr/>
          </p:nvSpPr>
          <p:spPr>
            <a:xfrm>
              <a:off x="5139388" y="3833685"/>
              <a:ext cx="57326" cy="48712"/>
            </a:xfrm>
            <a:custGeom>
              <a:avLst/>
              <a:gdLst/>
              <a:ahLst/>
              <a:cxnLst/>
              <a:rect l="l" t="t" r="r" b="b"/>
              <a:pathLst>
                <a:path w="2183" h="1855" extrusionOk="0">
                  <a:moveTo>
                    <a:pt x="599" y="0"/>
                  </a:moveTo>
                  <a:cubicBezTo>
                    <a:pt x="505" y="0"/>
                    <a:pt x="412" y="43"/>
                    <a:pt x="355" y="124"/>
                  </a:cubicBezTo>
                  <a:lnTo>
                    <a:pt x="106" y="478"/>
                  </a:lnTo>
                  <a:cubicBezTo>
                    <a:pt x="0" y="612"/>
                    <a:pt x="39" y="803"/>
                    <a:pt x="163" y="899"/>
                  </a:cubicBezTo>
                  <a:lnTo>
                    <a:pt x="1417" y="1799"/>
                  </a:lnTo>
                  <a:cubicBezTo>
                    <a:pt x="1470" y="1837"/>
                    <a:pt x="1531" y="1855"/>
                    <a:pt x="1591" y="1855"/>
                  </a:cubicBezTo>
                  <a:cubicBezTo>
                    <a:pt x="1683" y="1855"/>
                    <a:pt x="1774" y="1812"/>
                    <a:pt x="1838" y="1732"/>
                  </a:cubicBezTo>
                  <a:lnTo>
                    <a:pt x="2087" y="1368"/>
                  </a:lnTo>
                  <a:cubicBezTo>
                    <a:pt x="2182" y="1234"/>
                    <a:pt x="2154" y="1052"/>
                    <a:pt x="2020" y="956"/>
                  </a:cubicBezTo>
                  <a:lnTo>
                    <a:pt x="776" y="57"/>
                  </a:lnTo>
                  <a:cubicBezTo>
                    <a:pt x="722" y="19"/>
                    <a:pt x="660" y="0"/>
                    <a:pt x="599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903;p76">
              <a:extLst>
                <a:ext uri="{FF2B5EF4-FFF2-40B4-BE49-F238E27FC236}">
                  <a16:creationId xmlns:a16="http://schemas.microsoft.com/office/drawing/2014/main" id="{E4B64B59-8879-4F4C-AA7F-E9F5164AC2B5}"/>
                </a:ext>
              </a:extLst>
            </p:cNvPr>
            <p:cNvSpPr/>
            <p:nvPr/>
          </p:nvSpPr>
          <p:spPr>
            <a:xfrm>
              <a:off x="4922507" y="3833685"/>
              <a:ext cx="57063" cy="48712"/>
            </a:xfrm>
            <a:custGeom>
              <a:avLst/>
              <a:gdLst/>
              <a:ahLst/>
              <a:cxnLst/>
              <a:rect l="l" t="t" r="r" b="b"/>
              <a:pathLst>
                <a:path w="2173" h="1855" extrusionOk="0">
                  <a:moveTo>
                    <a:pt x="1584" y="0"/>
                  </a:moveTo>
                  <a:cubicBezTo>
                    <a:pt x="1522" y="0"/>
                    <a:pt x="1460" y="19"/>
                    <a:pt x="1407" y="57"/>
                  </a:cubicBezTo>
                  <a:lnTo>
                    <a:pt x="163" y="956"/>
                  </a:lnTo>
                  <a:cubicBezTo>
                    <a:pt x="29" y="1052"/>
                    <a:pt x="0" y="1234"/>
                    <a:pt x="96" y="1368"/>
                  </a:cubicBezTo>
                  <a:lnTo>
                    <a:pt x="345" y="1732"/>
                  </a:lnTo>
                  <a:cubicBezTo>
                    <a:pt x="403" y="1812"/>
                    <a:pt x="495" y="1855"/>
                    <a:pt x="589" y="1855"/>
                  </a:cubicBezTo>
                  <a:cubicBezTo>
                    <a:pt x="651" y="1855"/>
                    <a:pt x="713" y="1837"/>
                    <a:pt x="766" y="1799"/>
                  </a:cubicBezTo>
                  <a:lnTo>
                    <a:pt x="2010" y="899"/>
                  </a:lnTo>
                  <a:cubicBezTo>
                    <a:pt x="2144" y="803"/>
                    <a:pt x="2173" y="612"/>
                    <a:pt x="2077" y="478"/>
                  </a:cubicBezTo>
                  <a:lnTo>
                    <a:pt x="1828" y="124"/>
                  </a:lnTo>
                  <a:cubicBezTo>
                    <a:pt x="1770" y="43"/>
                    <a:pt x="1678" y="0"/>
                    <a:pt x="158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904;p76">
              <a:extLst>
                <a:ext uri="{FF2B5EF4-FFF2-40B4-BE49-F238E27FC236}">
                  <a16:creationId xmlns:a16="http://schemas.microsoft.com/office/drawing/2014/main" id="{E1AE02A8-1C14-431D-9D57-8C1E6D3AAC42}"/>
                </a:ext>
              </a:extLst>
            </p:cNvPr>
            <p:cNvSpPr/>
            <p:nvPr/>
          </p:nvSpPr>
          <p:spPr>
            <a:xfrm>
              <a:off x="5023792" y="3793455"/>
              <a:ext cx="71637" cy="42988"/>
            </a:xfrm>
            <a:custGeom>
              <a:avLst/>
              <a:gdLst/>
              <a:ahLst/>
              <a:cxnLst/>
              <a:rect l="l" t="t" r="r" b="b"/>
              <a:pathLst>
                <a:path w="2728" h="1637" extrusionOk="0">
                  <a:moveTo>
                    <a:pt x="345" y="0"/>
                  </a:moveTo>
                  <a:cubicBezTo>
                    <a:pt x="153" y="0"/>
                    <a:pt x="0" y="153"/>
                    <a:pt x="0" y="345"/>
                  </a:cubicBezTo>
                  <a:lnTo>
                    <a:pt x="0" y="1292"/>
                  </a:lnTo>
                  <a:cubicBezTo>
                    <a:pt x="0" y="1484"/>
                    <a:pt x="153" y="1637"/>
                    <a:pt x="345" y="1637"/>
                  </a:cubicBezTo>
                  <a:lnTo>
                    <a:pt x="2374" y="1637"/>
                  </a:lnTo>
                  <a:cubicBezTo>
                    <a:pt x="2565" y="1637"/>
                    <a:pt x="2718" y="1484"/>
                    <a:pt x="2728" y="1292"/>
                  </a:cubicBezTo>
                  <a:lnTo>
                    <a:pt x="2728" y="345"/>
                  </a:lnTo>
                  <a:cubicBezTo>
                    <a:pt x="2718" y="153"/>
                    <a:pt x="2565" y="0"/>
                    <a:pt x="2374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905;p76">
              <a:extLst>
                <a:ext uri="{FF2B5EF4-FFF2-40B4-BE49-F238E27FC236}">
                  <a16:creationId xmlns:a16="http://schemas.microsoft.com/office/drawing/2014/main" id="{9653C0D7-97B6-4BE2-91EF-BF340B2A2076}"/>
                </a:ext>
              </a:extLst>
            </p:cNvPr>
            <p:cNvSpPr/>
            <p:nvPr/>
          </p:nvSpPr>
          <p:spPr>
            <a:xfrm>
              <a:off x="5139388" y="3833685"/>
              <a:ext cx="51049" cy="48712"/>
            </a:xfrm>
            <a:custGeom>
              <a:avLst/>
              <a:gdLst/>
              <a:ahLst/>
              <a:cxnLst/>
              <a:rect l="l" t="t" r="r" b="b"/>
              <a:pathLst>
                <a:path w="1944" h="1855" extrusionOk="0">
                  <a:moveTo>
                    <a:pt x="599" y="0"/>
                  </a:moveTo>
                  <a:cubicBezTo>
                    <a:pt x="505" y="0"/>
                    <a:pt x="412" y="43"/>
                    <a:pt x="355" y="124"/>
                  </a:cubicBezTo>
                  <a:lnTo>
                    <a:pt x="106" y="478"/>
                  </a:lnTo>
                  <a:cubicBezTo>
                    <a:pt x="0" y="612"/>
                    <a:pt x="39" y="803"/>
                    <a:pt x="173" y="899"/>
                  </a:cubicBezTo>
                  <a:lnTo>
                    <a:pt x="1417" y="1799"/>
                  </a:lnTo>
                  <a:cubicBezTo>
                    <a:pt x="1470" y="1837"/>
                    <a:pt x="1531" y="1855"/>
                    <a:pt x="1591" y="1855"/>
                  </a:cubicBezTo>
                  <a:cubicBezTo>
                    <a:pt x="1683" y="1855"/>
                    <a:pt x="1774" y="1812"/>
                    <a:pt x="1838" y="1732"/>
                  </a:cubicBezTo>
                  <a:lnTo>
                    <a:pt x="1943" y="1578"/>
                  </a:lnTo>
                  <a:lnTo>
                    <a:pt x="1005" y="889"/>
                  </a:lnTo>
                  <a:cubicBezTo>
                    <a:pt x="871" y="794"/>
                    <a:pt x="843" y="612"/>
                    <a:pt x="938" y="478"/>
                  </a:cubicBezTo>
                  <a:lnTo>
                    <a:pt x="1082" y="277"/>
                  </a:lnTo>
                  <a:lnTo>
                    <a:pt x="776" y="57"/>
                  </a:lnTo>
                  <a:cubicBezTo>
                    <a:pt x="722" y="19"/>
                    <a:pt x="660" y="0"/>
                    <a:pt x="59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906;p76">
              <a:extLst>
                <a:ext uri="{FF2B5EF4-FFF2-40B4-BE49-F238E27FC236}">
                  <a16:creationId xmlns:a16="http://schemas.microsoft.com/office/drawing/2014/main" id="{945914BD-87E9-4C9B-BE0C-D1BCE46644B7}"/>
                </a:ext>
              </a:extLst>
            </p:cNvPr>
            <p:cNvSpPr/>
            <p:nvPr/>
          </p:nvSpPr>
          <p:spPr>
            <a:xfrm>
              <a:off x="4922507" y="3833685"/>
              <a:ext cx="50787" cy="48712"/>
            </a:xfrm>
            <a:custGeom>
              <a:avLst/>
              <a:gdLst/>
              <a:ahLst/>
              <a:cxnLst/>
              <a:rect l="l" t="t" r="r" b="b"/>
              <a:pathLst>
                <a:path w="1934" h="1855" extrusionOk="0">
                  <a:moveTo>
                    <a:pt x="1584" y="0"/>
                  </a:moveTo>
                  <a:cubicBezTo>
                    <a:pt x="1522" y="0"/>
                    <a:pt x="1460" y="19"/>
                    <a:pt x="1407" y="57"/>
                  </a:cubicBezTo>
                  <a:lnTo>
                    <a:pt x="163" y="956"/>
                  </a:lnTo>
                  <a:cubicBezTo>
                    <a:pt x="29" y="1052"/>
                    <a:pt x="0" y="1234"/>
                    <a:pt x="96" y="1368"/>
                  </a:cubicBezTo>
                  <a:lnTo>
                    <a:pt x="345" y="1732"/>
                  </a:lnTo>
                  <a:cubicBezTo>
                    <a:pt x="403" y="1812"/>
                    <a:pt x="495" y="1855"/>
                    <a:pt x="589" y="1855"/>
                  </a:cubicBezTo>
                  <a:cubicBezTo>
                    <a:pt x="651" y="1855"/>
                    <a:pt x="713" y="1837"/>
                    <a:pt x="766" y="1799"/>
                  </a:cubicBezTo>
                  <a:lnTo>
                    <a:pt x="1072" y="1578"/>
                  </a:lnTo>
                  <a:lnTo>
                    <a:pt x="929" y="1368"/>
                  </a:lnTo>
                  <a:cubicBezTo>
                    <a:pt x="833" y="1234"/>
                    <a:pt x="862" y="1052"/>
                    <a:pt x="996" y="956"/>
                  </a:cubicBezTo>
                  <a:lnTo>
                    <a:pt x="1933" y="277"/>
                  </a:lnTo>
                  <a:lnTo>
                    <a:pt x="1828" y="124"/>
                  </a:lnTo>
                  <a:cubicBezTo>
                    <a:pt x="1770" y="43"/>
                    <a:pt x="1678" y="0"/>
                    <a:pt x="15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907;p76">
              <a:extLst>
                <a:ext uri="{FF2B5EF4-FFF2-40B4-BE49-F238E27FC236}">
                  <a16:creationId xmlns:a16="http://schemas.microsoft.com/office/drawing/2014/main" id="{9DAE8C91-80A3-4ABF-8C17-D316BCF30409}"/>
                </a:ext>
              </a:extLst>
            </p:cNvPr>
            <p:cNvSpPr/>
            <p:nvPr/>
          </p:nvSpPr>
          <p:spPr>
            <a:xfrm>
              <a:off x="5024028" y="3793455"/>
              <a:ext cx="30934" cy="42988"/>
            </a:xfrm>
            <a:custGeom>
              <a:avLst/>
              <a:gdLst/>
              <a:ahLst/>
              <a:cxnLst/>
              <a:rect l="l" t="t" r="r" b="b"/>
              <a:pathLst>
                <a:path w="1178" h="1637" extrusionOk="0">
                  <a:moveTo>
                    <a:pt x="345" y="0"/>
                  </a:moveTo>
                  <a:cubicBezTo>
                    <a:pt x="154" y="0"/>
                    <a:pt x="1" y="153"/>
                    <a:pt x="1" y="345"/>
                  </a:cubicBezTo>
                  <a:lnTo>
                    <a:pt x="1" y="1292"/>
                  </a:lnTo>
                  <a:cubicBezTo>
                    <a:pt x="1" y="1484"/>
                    <a:pt x="154" y="1637"/>
                    <a:pt x="345" y="1637"/>
                  </a:cubicBezTo>
                  <a:lnTo>
                    <a:pt x="1178" y="1637"/>
                  </a:lnTo>
                  <a:cubicBezTo>
                    <a:pt x="986" y="1637"/>
                    <a:pt x="833" y="1484"/>
                    <a:pt x="833" y="1292"/>
                  </a:cubicBezTo>
                  <a:lnTo>
                    <a:pt x="833" y="345"/>
                  </a:lnTo>
                  <a:cubicBezTo>
                    <a:pt x="833" y="153"/>
                    <a:pt x="986" y="0"/>
                    <a:pt x="1178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908;p76">
              <a:extLst>
                <a:ext uri="{FF2B5EF4-FFF2-40B4-BE49-F238E27FC236}">
                  <a16:creationId xmlns:a16="http://schemas.microsoft.com/office/drawing/2014/main" id="{2EE98CE0-B533-4150-B428-A74CA1FEE189}"/>
                </a:ext>
              </a:extLst>
            </p:cNvPr>
            <p:cNvSpPr/>
            <p:nvPr/>
          </p:nvSpPr>
          <p:spPr>
            <a:xfrm>
              <a:off x="4937580" y="3896998"/>
              <a:ext cx="235001" cy="226046"/>
            </a:xfrm>
            <a:custGeom>
              <a:avLst/>
              <a:gdLst/>
              <a:ahLst/>
              <a:cxnLst/>
              <a:rect l="l" t="t" r="r" b="b"/>
              <a:pathLst>
                <a:path w="8949" h="8608" extrusionOk="0">
                  <a:moveTo>
                    <a:pt x="4853" y="421"/>
                  </a:moveTo>
                  <a:cubicBezTo>
                    <a:pt x="5398" y="450"/>
                    <a:pt x="5925" y="593"/>
                    <a:pt x="6413" y="842"/>
                  </a:cubicBezTo>
                  <a:lnTo>
                    <a:pt x="6250" y="1129"/>
                  </a:lnTo>
                  <a:cubicBezTo>
                    <a:pt x="6147" y="1259"/>
                    <a:pt x="6323" y="1419"/>
                    <a:pt x="6467" y="1419"/>
                  </a:cubicBezTo>
                  <a:cubicBezTo>
                    <a:pt x="6524" y="1419"/>
                    <a:pt x="6577" y="1393"/>
                    <a:pt x="6604" y="1330"/>
                  </a:cubicBezTo>
                  <a:lnTo>
                    <a:pt x="6767" y="1053"/>
                  </a:lnTo>
                  <a:cubicBezTo>
                    <a:pt x="7226" y="1340"/>
                    <a:pt x="7609" y="1732"/>
                    <a:pt x="7906" y="2182"/>
                  </a:cubicBezTo>
                  <a:lnTo>
                    <a:pt x="7618" y="2345"/>
                  </a:lnTo>
                  <a:cubicBezTo>
                    <a:pt x="7430" y="2427"/>
                    <a:pt x="7578" y="2739"/>
                    <a:pt x="7744" y="2739"/>
                  </a:cubicBezTo>
                  <a:cubicBezTo>
                    <a:pt x="7772" y="2739"/>
                    <a:pt x="7801" y="2729"/>
                    <a:pt x="7829" y="2708"/>
                  </a:cubicBezTo>
                  <a:lnTo>
                    <a:pt x="8116" y="2546"/>
                  </a:lnTo>
                  <a:cubicBezTo>
                    <a:pt x="8365" y="3024"/>
                    <a:pt x="8508" y="3560"/>
                    <a:pt x="8537" y="4096"/>
                  </a:cubicBezTo>
                  <a:lnTo>
                    <a:pt x="8202" y="4096"/>
                  </a:lnTo>
                  <a:cubicBezTo>
                    <a:pt x="7925" y="4096"/>
                    <a:pt x="7925" y="4517"/>
                    <a:pt x="8202" y="4517"/>
                  </a:cubicBezTo>
                  <a:lnTo>
                    <a:pt x="8537" y="4517"/>
                  </a:lnTo>
                  <a:cubicBezTo>
                    <a:pt x="8508" y="5063"/>
                    <a:pt x="8365" y="5589"/>
                    <a:pt x="8116" y="6077"/>
                  </a:cubicBezTo>
                  <a:lnTo>
                    <a:pt x="7829" y="5905"/>
                  </a:lnTo>
                  <a:cubicBezTo>
                    <a:pt x="7801" y="5884"/>
                    <a:pt x="7772" y="5875"/>
                    <a:pt x="7744" y="5875"/>
                  </a:cubicBezTo>
                  <a:cubicBezTo>
                    <a:pt x="7578" y="5875"/>
                    <a:pt x="7430" y="6187"/>
                    <a:pt x="7618" y="6269"/>
                  </a:cubicBezTo>
                  <a:lnTo>
                    <a:pt x="7906" y="6431"/>
                  </a:lnTo>
                  <a:cubicBezTo>
                    <a:pt x="7609" y="6881"/>
                    <a:pt x="7226" y="7264"/>
                    <a:pt x="6767" y="7561"/>
                  </a:cubicBezTo>
                  <a:lnTo>
                    <a:pt x="6767" y="7570"/>
                  </a:lnTo>
                  <a:lnTo>
                    <a:pt x="6604" y="7283"/>
                  </a:lnTo>
                  <a:cubicBezTo>
                    <a:pt x="6577" y="7220"/>
                    <a:pt x="6525" y="7195"/>
                    <a:pt x="6468" y="7195"/>
                  </a:cubicBezTo>
                  <a:cubicBezTo>
                    <a:pt x="6324" y="7195"/>
                    <a:pt x="6147" y="7357"/>
                    <a:pt x="6250" y="7494"/>
                  </a:cubicBezTo>
                  <a:lnTo>
                    <a:pt x="6413" y="7781"/>
                  </a:lnTo>
                  <a:cubicBezTo>
                    <a:pt x="5925" y="8020"/>
                    <a:pt x="5398" y="8164"/>
                    <a:pt x="4853" y="8192"/>
                  </a:cubicBezTo>
                  <a:lnTo>
                    <a:pt x="4853" y="7867"/>
                  </a:lnTo>
                  <a:cubicBezTo>
                    <a:pt x="4853" y="7723"/>
                    <a:pt x="4750" y="7652"/>
                    <a:pt x="4647" y="7652"/>
                  </a:cubicBezTo>
                  <a:cubicBezTo>
                    <a:pt x="4544" y="7652"/>
                    <a:pt x="4441" y="7723"/>
                    <a:pt x="4441" y="7867"/>
                  </a:cubicBezTo>
                  <a:lnTo>
                    <a:pt x="4441" y="8192"/>
                  </a:lnTo>
                  <a:cubicBezTo>
                    <a:pt x="3896" y="8164"/>
                    <a:pt x="3369" y="8020"/>
                    <a:pt x="2881" y="7781"/>
                  </a:cubicBezTo>
                  <a:lnTo>
                    <a:pt x="3044" y="7494"/>
                  </a:lnTo>
                  <a:cubicBezTo>
                    <a:pt x="3111" y="7333"/>
                    <a:pt x="2982" y="7196"/>
                    <a:pt x="2849" y="7196"/>
                  </a:cubicBezTo>
                  <a:cubicBezTo>
                    <a:pt x="2792" y="7196"/>
                    <a:pt x="2733" y="7222"/>
                    <a:pt x="2690" y="7283"/>
                  </a:cubicBezTo>
                  <a:lnTo>
                    <a:pt x="2527" y="7570"/>
                  </a:lnTo>
                  <a:cubicBezTo>
                    <a:pt x="2068" y="7273"/>
                    <a:pt x="1685" y="6881"/>
                    <a:pt x="1388" y="6431"/>
                  </a:cubicBezTo>
                  <a:lnTo>
                    <a:pt x="1675" y="6269"/>
                  </a:lnTo>
                  <a:cubicBezTo>
                    <a:pt x="1842" y="6136"/>
                    <a:pt x="1733" y="5887"/>
                    <a:pt x="1551" y="5887"/>
                  </a:cubicBezTo>
                  <a:cubicBezTo>
                    <a:pt x="1524" y="5887"/>
                    <a:pt x="1495" y="5892"/>
                    <a:pt x="1465" y="5905"/>
                  </a:cubicBezTo>
                  <a:lnTo>
                    <a:pt x="1178" y="6077"/>
                  </a:lnTo>
                  <a:cubicBezTo>
                    <a:pt x="929" y="5589"/>
                    <a:pt x="785" y="5063"/>
                    <a:pt x="757" y="4517"/>
                  </a:cubicBezTo>
                  <a:lnTo>
                    <a:pt x="1092" y="4517"/>
                  </a:lnTo>
                  <a:cubicBezTo>
                    <a:pt x="1369" y="4517"/>
                    <a:pt x="1369" y="4096"/>
                    <a:pt x="1092" y="4096"/>
                  </a:cubicBezTo>
                  <a:lnTo>
                    <a:pt x="757" y="4096"/>
                  </a:lnTo>
                  <a:cubicBezTo>
                    <a:pt x="785" y="3560"/>
                    <a:pt x="929" y="3024"/>
                    <a:pt x="1178" y="2546"/>
                  </a:cubicBezTo>
                  <a:lnTo>
                    <a:pt x="1465" y="2708"/>
                  </a:lnTo>
                  <a:cubicBezTo>
                    <a:pt x="1495" y="2721"/>
                    <a:pt x="1524" y="2727"/>
                    <a:pt x="1551" y="2727"/>
                  </a:cubicBezTo>
                  <a:cubicBezTo>
                    <a:pt x="1733" y="2727"/>
                    <a:pt x="1842" y="2478"/>
                    <a:pt x="1675" y="2345"/>
                  </a:cubicBezTo>
                  <a:lnTo>
                    <a:pt x="1388" y="2182"/>
                  </a:lnTo>
                  <a:cubicBezTo>
                    <a:pt x="1685" y="1732"/>
                    <a:pt x="2068" y="1340"/>
                    <a:pt x="2527" y="1053"/>
                  </a:cubicBezTo>
                  <a:lnTo>
                    <a:pt x="2690" y="1330"/>
                  </a:lnTo>
                  <a:cubicBezTo>
                    <a:pt x="2714" y="1393"/>
                    <a:pt x="2765" y="1419"/>
                    <a:pt x="2823" y="1419"/>
                  </a:cubicBezTo>
                  <a:cubicBezTo>
                    <a:pt x="2966" y="1419"/>
                    <a:pt x="3146" y="1259"/>
                    <a:pt x="3044" y="1129"/>
                  </a:cubicBezTo>
                  <a:lnTo>
                    <a:pt x="2881" y="842"/>
                  </a:lnTo>
                  <a:cubicBezTo>
                    <a:pt x="3369" y="593"/>
                    <a:pt x="3896" y="450"/>
                    <a:pt x="4441" y="421"/>
                  </a:cubicBezTo>
                  <a:lnTo>
                    <a:pt x="4441" y="756"/>
                  </a:lnTo>
                  <a:cubicBezTo>
                    <a:pt x="4436" y="895"/>
                    <a:pt x="4539" y="964"/>
                    <a:pt x="4643" y="964"/>
                  </a:cubicBezTo>
                  <a:cubicBezTo>
                    <a:pt x="4747" y="964"/>
                    <a:pt x="4853" y="895"/>
                    <a:pt x="4853" y="756"/>
                  </a:cubicBezTo>
                  <a:lnTo>
                    <a:pt x="4853" y="421"/>
                  </a:lnTo>
                  <a:close/>
                  <a:moveTo>
                    <a:pt x="4642" y="0"/>
                  </a:moveTo>
                  <a:cubicBezTo>
                    <a:pt x="2900" y="0"/>
                    <a:pt x="1331" y="1043"/>
                    <a:pt x="670" y="2651"/>
                  </a:cubicBezTo>
                  <a:cubicBezTo>
                    <a:pt x="0" y="4259"/>
                    <a:pt x="364" y="6115"/>
                    <a:pt x="1599" y="7350"/>
                  </a:cubicBezTo>
                  <a:cubicBezTo>
                    <a:pt x="2424" y="8169"/>
                    <a:pt x="3524" y="8608"/>
                    <a:pt x="4646" y="8608"/>
                  </a:cubicBezTo>
                  <a:cubicBezTo>
                    <a:pt x="5201" y="8608"/>
                    <a:pt x="5762" y="8500"/>
                    <a:pt x="6298" y="8278"/>
                  </a:cubicBezTo>
                  <a:cubicBezTo>
                    <a:pt x="7906" y="7618"/>
                    <a:pt x="8949" y="6048"/>
                    <a:pt x="8949" y="4307"/>
                  </a:cubicBezTo>
                  <a:cubicBezTo>
                    <a:pt x="8949" y="1924"/>
                    <a:pt x="7025" y="0"/>
                    <a:pt x="464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909;p76">
              <a:extLst>
                <a:ext uri="{FF2B5EF4-FFF2-40B4-BE49-F238E27FC236}">
                  <a16:creationId xmlns:a16="http://schemas.microsoft.com/office/drawing/2014/main" id="{9D6A5357-6FD4-440A-AD3F-CE9047E602DB}"/>
                </a:ext>
              </a:extLst>
            </p:cNvPr>
            <p:cNvSpPr/>
            <p:nvPr/>
          </p:nvSpPr>
          <p:spPr>
            <a:xfrm>
              <a:off x="5044905" y="3995263"/>
              <a:ext cx="29411" cy="29411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55" y="0"/>
                  </a:moveTo>
                  <a:cubicBezTo>
                    <a:pt x="249" y="0"/>
                    <a:pt x="0" y="249"/>
                    <a:pt x="0" y="565"/>
                  </a:cubicBezTo>
                  <a:cubicBezTo>
                    <a:pt x="0" y="871"/>
                    <a:pt x="249" y="1120"/>
                    <a:pt x="555" y="1120"/>
                  </a:cubicBezTo>
                  <a:cubicBezTo>
                    <a:pt x="871" y="1120"/>
                    <a:pt x="1120" y="871"/>
                    <a:pt x="1120" y="565"/>
                  </a:cubicBezTo>
                  <a:cubicBezTo>
                    <a:pt x="1120" y="249"/>
                    <a:pt x="871" y="0"/>
                    <a:pt x="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910;p76">
              <a:extLst>
                <a:ext uri="{FF2B5EF4-FFF2-40B4-BE49-F238E27FC236}">
                  <a16:creationId xmlns:a16="http://schemas.microsoft.com/office/drawing/2014/main" id="{78D44797-195A-4F07-89E9-630F765575DE}"/>
                </a:ext>
              </a:extLst>
            </p:cNvPr>
            <p:cNvSpPr/>
            <p:nvPr/>
          </p:nvSpPr>
          <p:spPr>
            <a:xfrm>
              <a:off x="5044642" y="3995132"/>
              <a:ext cx="24396" cy="29674"/>
            </a:xfrm>
            <a:custGeom>
              <a:avLst/>
              <a:gdLst/>
              <a:ahLst/>
              <a:cxnLst/>
              <a:rect l="l" t="t" r="r" b="b"/>
              <a:pathLst>
                <a:path w="929" h="1130" extrusionOk="0">
                  <a:moveTo>
                    <a:pt x="564" y="0"/>
                  </a:moveTo>
                  <a:cubicBezTo>
                    <a:pt x="274" y="0"/>
                    <a:pt x="0" y="227"/>
                    <a:pt x="0" y="560"/>
                  </a:cubicBezTo>
                  <a:cubicBezTo>
                    <a:pt x="0" y="901"/>
                    <a:pt x="275" y="1129"/>
                    <a:pt x="565" y="1129"/>
                  </a:cubicBezTo>
                  <a:cubicBezTo>
                    <a:pt x="690" y="1129"/>
                    <a:pt x="819" y="1086"/>
                    <a:pt x="929" y="991"/>
                  </a:cubicBezTo>
                  <a:cubicBezTo>
                    <a:pt x="804" y="886"/>
                    <a:pt x="737" y="732"/>
                    <a:pt x="737" y="570"/>
                  </a:cubicBezTo>
                  <a:cubicBezTo>
                    <a:pt x="737" y="397"/>
                    <a:pt x="804" y="244"/>
                    <a:pt x="929" y="139"/>
                  </a:cubicBezTo>
                  <a:cubicBezTo>
                    <a:pt x="818" y="43"/>
                    <a:pt x="690" y="0"/>
                    <a:pt x="5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504EB89-19D9-4973-BDC4-249AA98CE350}"/>
              </a:ext>
            </a:extLst>
          </p:cNvPr>
          <p:cNvSpPr txBox="1"/>
          <p:nvPr/>
        </p:nvSpPr>
        <p:spPr>
          <a:xfrm>
            <a:off x="133417" y="5867980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r>
              <a:rPr lang="x-none" b="1" smtClean="0">
                <a:solidFill>
                  <a:schemeClr val="bg1"/>
                </a:solidFill>
              </a:rPr>
              <a:t>’</a:t>
            </a:r>
            <a:endParaRPr lang="x-none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03" y="189186"/>
            <a:ext cx="3039156" cy="299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000" y="6407943"/>
            <a:ext cx="1907486" cy="360000"/>
          </a:xfrm>
        </p:spPr>
        <p:txBody>
          <a:bodyPr/>
          <a:lstStyle/>
          <a:p>
            <a:r>
              <a:rPr lang="en-US" smtClean="0">
                <a:solidFill>
                  <a:srgbClr val="2DA2BF">
                    <a:tint val="20000"/>
                  </a:srgbClr>
                </a:solidFill>
              </a:rPr>
              <a:t>NATO UNCLASSIFIED  Releasable to Public</a:t>
            </a: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97" y="6413563"/>
            <a:ext cx="548640" cy="3657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54" y="6409635"/>
            <a:ext cx="548641" cy="3657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68" y="6408253"/>
            <a:ext cx="548641" cy="3657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79" y="6416611"/>
            <a:ext cx="543765" cy="3625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11" y="6416932"/>
            <a:ext cx="6096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3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FD9B566-B92C-40A1-BBD4-6ECB3BD1E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" y="25053"/>
            <a:ext cx="916567" cy="9018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5522" y="939126"/>
            <a:ext cx="821847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sz="2800" b="1" dirty="0" smtClean="0"/>
              <a:t>IAMD Financial Footprint</a:t>
            </a:r>
          </a:p>
          <a:p>
            <a:pPr marL="400050" indent="-400050"/>
            <a:endParaRPr lang="en-US" sz="2800" b="1" dirty="0" smtClean="0"/>
          </a:p>
          <a:p>
            <a:pPr marL="400050" lvl="1">
              <a:buFont typeface="Wingdings" panose="05000000000000000000" pitchFamily="2" charset="2"/>
              <a:buChar char="§"/>
              <a:tabLst>
                <a:tab pos="688975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Definition</a:t>
            </a:r>
            <a:r>
              <a:rPr lang="el-GR" sz="2400" dirty="0" smtClean="0"/>
              <a:t> - </a:t>
            </a:r>
            <a:r>
              <a:rPr lang="en-US" sz="2400" dirty="0" smtClean="0"/>
              <a:t>Approximation </a:t>
            </a:r>
          </a:p>
          <a:p>
            <a:pPr marL="400050" lvl="1">
              <a:tabLst>
                <a:tab pos="688975" algn="l"/>
              </a:tabLst>
            </a:pPr>
            <a:endParaRPr lang="en-US" sz="2400" dirty="0" smtClean="0"/>
          </a:p>
          <a:p>
            <a:pPr marL="400050" lvl="1">
              <a:buFont typeface="Wingdings" panose="05000000000000000000" pitchFamily="2" charset="2"/>
              <a:buChar char="§"/>
              <a:tabLst>
                <a:tab pos="688975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Assumptions - Breakdown</a:t>
            </a:r>
          </a:p>
          <a:p>
            <a:pPr marL="400050" lvl="1">
              <a:tabLst>
                <a:tab pos="688975" algn="l"/>
              </a:tabLst>
            </a:pPr>
            <a:endParaRPr lang="en-US" sz="2400" dirty="0" smtClean="0"/>
          </a:p>
          <a:p>
            <a:pPr marL="400050" lvl="1">
              <a:buFont typeface="Wingdings" panose="05000000000000000000" pitchFamily="2" charset="2"/>
              <a:buChar char="§"/>
              <a:tabLst>
                <a:tab pos="688975" algn="l"/>
              </a:tabLst>
            </a:pPr>
            <a:r>
              <a:rPr lang="en-US" sz="2400" dirty="0" smtClean="0"/>
              <a:t>	Presentation</a:t>
            </a:r>
            <a:endParaRPr lang="el-GR" sz="2400" dirty="0" smtClean="0"/>
          </a:p>
          <a:p>
            <a:pPr marL="400050" lvl="1">
              <a:buFont typeface="Wingdings" panose="05000000000000000000" pitchFamily="2" charset="2"/>
              <a:buChar char="§"/>
              <a:tabLst>
                <a:tab pos="688975" algn="l"/>
              </a:tabLst>
            </a:pPr>
            <a:endParaRPr lang="el-GR" sz="2400" dirty="0" smtClean="0">
              <a:solidFill>
                <a:prstClr val="black"/>
              </a:solidFill>
            </a:endParaRPr>
          </a:p>
          <a:p>
            <a:pPr marL="400050" lvl="1">
              <a:buFont typeface="Wingdings" panose="05000000000000000000" pitchFamily="2" charset="2"/>
              <a:buChar char="§"/>
              <a:tabLst>
                <a:tab pos="688975" algn="l"/>
              </a:tabLst>
            </a:pPr>
            <a:r>
              <a:rPr lang="el-GR" sz="2400" dirty="0" smtClean="0">
                <a:solidFill>
                  <a:prstClr val="black"/>
                </a:solidFill>
              </a:rPr>
              <a:t>	</a:t>
            </a:r>
            <a:r>
              <a:rPr lang="en-US" sz="2400" dirty="0" smtClean="0">
                <a:solidFill>
                  <a:prstClr val="black"/>
                </a:solidFill>
              </a:rPr>
              <a:t>Summary</a:t>
            </a:r>
          </a:p>
          <a:p>
            <a:pPr marL="400050" indent="-4000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000" y="6407943"/>
            <a:ext cx="1907486" cy="360000"/>
          </a:xfrm>
        </p:spPr>
        <p:txBody>
          <a:bodyPr/>
          <a:lstStyle/>
          <a:p>
            <a:r>
              <a:rPr lang="en-US" dirty="0" smtClean="0">
                <a:solidFill>
                  <a:srgbClr val="2DA2BF">
                    <a:tint val="20000"/>
                  </a:srgbClr>
                </a:solidFill>
              </a:rPr>
              <a:t>NATO UNCLASSIFIED  Releasable to Public</a:t>
            </a: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lum bright="29000"/>
          </a:blip>
          <a:srcRect/>
          <a:stretch>
            <a:fillRect/>
          </a:stretch>
        </p:blipFill>
        <p:spPr bwMode="auto">
          <a:xfrm>
            <a:off x="3416300" y="4840341"/>
            <a:ext cx="5740400" cy="166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Τίτλος 17">
            <a:extLst>
              <a:ext uri="{FF2B5EF4-FFF2-40B4-BE49-F238E27FC236}">
                <a16:creationId xmlns:a16="http://schemas.microsoft.com/office/drawing/2014/main" id="{EB241847-4E74-4FDD-AE44-9BFEE6A2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66688"/>
            <a:ext cx="6972300" cy="696912"/>
          </a:xfrm>
        </p:spPr>
        <p:txBody>
          <a:bodyPr/>
          <a:lstStyle/>
          <a:p>
            <a:r>
              <a:rPr lang="en-US" sz="3050" dirty="0" smtClean="0"/>
              <a:t>IAMD COE FINANCIAL FOOTPRINT</a:t>
            </a:r>
            <a:endParaRPr lang="en-GB" sz="3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6" y="25053"/>
            <a:ext cx="916567" cy="901873"/>
          </a:xfrm>
          <a:prstGeom prst="rect">
            <a:avLst/>
          </a:prstGeom>
        </p:spPr>
      </p:pic>
      <p:sp>
        <p:nvSpPr>
          <p:cNvPr id="2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000" y="6407943"/>
            <a:ext cx="1907486" cy="360000"/>
          </a:xfrm>
        </p:spPr>
        <p:txBody>
          <a:bodyPr/>
          <a:lstStyle/>
          <a:p>
            <a:r>
              <a:rPr lang="en-US" dirty="0" smtClean="0">
                <a:solidFill>
                  <a:srgbClr val="2DA2BF">
                    <a:tint val="20000"/>
                  </a:srgbClr>
                </a:solidFill>
              </a:rPr>
              <a:t>NATO UNCLASSIFIED  Releasable to Public</a:t>
            </a: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lum bright="39000"/>
          </a:blip>
          <a:srcRect r="73932" b="-280"/>
          <a:stretch>
            <a:fillRect/>
          </a:stretch>
        </p:blipFill>
        <p:spPr bwMode="auto">
          <a:xfrm rot="582141">
            <a:off x="634214" y="1511299"/>
            <a:ext cx="2185186" cy="454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" name="18 - Διάγραμμα"/>
          <p:cNvGraphicFramePr/>
          <p:nvPr>
            <p:extLst>
              <p:ext uri="{D42A27DB-BD31-4B8C-83A1-F6EECF244321}">
                <p14:modId xmlns:p14="http://schemas.microsoft.com/office/powerpoint/2010/main" val="2331981228"/>
              </p:ext>
            </p:extLst>
          </p:nvPr>
        </p:nvGraphicFramePr>
        <p:xfrm>
          <a:off x="363518" y="982557"/>
          <a:ext cx="8620125" cy="53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7704" y="1561662"/>
            <a:ext cx="859345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b="1" i="1" dirty="0" smtClean="0"/>
              <a:t>What does the IAMD COE Financial Footprint represent?</a:t>
            </a:r>
          </a:p>
          <a:p>
            <a:pPr algn="just"/>
            <a:r>
              <a:rPr lang="en-US" sz="2000" dirty="0" smtClean="0"/>
              <a:t>The expenditures and the incomes caused by the establishment and operation of the IAMD COE.</a:t>
            </a:r>
          </a:p>
          <a:p>
            <a:endParaRPr lang="en-US" sz="1200" dirty="0" smtClean="0"/>
          </a:p>
          <a:p>
            <a:pPr lvl="0">
              <a:buFont typeface="Wingdings" pitchFamily="2" charset="2"/>
              <a:buChar char="q"/>
            </a:pPr>
            <a:r>
              <a:rPr lang="en-US" sz="2000" b="1" i="1" dirty="0" smtClean="0">
                <a:solidFill>
                  <a:prstClr val="black"/>
                </a:solidFill>
              </a:rPr>
              <a:t>What does the Financial Footprint mean for an organization?</a:t>
            </a:r>
          </a:p>
          <a:p>
            <a:pPr lvl="0" algn="just"/>
            <a:r>
              <a:rPr lang="en-US" sz="2000" dirty="0" smtClean="0">
                <a:solidFill>
                  <a:prstClr val="black"/>
                </a:solidFill>
              </a:rPr>
              <a:t>The financial “added value”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to the economy based on the existence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and operation of the organization.</a:t>
            </a:r>
          </a:p>
          <a:p>
            <a:pPr lvl="0" algn="just"/>
            <a:endParaRPr lang="en-US" sz="12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sz="2000" b="1" i="1" dirty="0" smtClean="0">
                <a:solidFill>
                  <a:prstClr val="black"/>
                </a:solidFill>
              </a:rPr>
              <a:t>Why is this a tool?</a:t>
            </a:r>
          </a:p>
          <a:p>
            <a:pPr lvl="0" algn="just"/>
            <a:r>
              <a:rPr lang="en-US" sz="2000" dirty="0" smtClean="0">
                <a:solidFill>
                  <a:prstClr val="black"/>
                </a:solidFill>
              </a:rPr>
              <a:t>By keeping historical data of the footprint, besides the typical Financial Statements and Reports, simplified information concerning the financial performance of the organization is provided. </a:t>
            </a:r>
          </a:p>
          <a:p>
            <a:pPr lvl="0" algn="just"/>
            <a:endParaRPr lang="en-US" sz="2000" dirty="0" smtClean="0">
              <a:solidFill>
                <a:prstClr val="black"/>
              </a:solidFill>
            </a:endParaRPr>
          </a:p>
          <a:p>
            <a:pPr lvl="0" algn="just"/>
            <a:endParaRPr lang="en-US" sz="2000" dirty="0" smtClean="0">
              <a:solidFill>
                <a:prstClr val="black"/>
              </a:solidFill>
            </a:endParaRPr>
          </a:p>
          <a:p>
            <a:pPr lvl="0" algn="just"/>
            <a:endParaRPr lang="en-US" sz="2000" dirty="0" smtClean="0">
              <a:solidFill>
                <a:prstClr val="black"/>
              </a:solidFill>
            </a:endParaRPr>
          </a:p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/>
            <a:endParaRPr lang="en-US" sz="2000" b="1" i="1" dirty="0" smtClean="0">
              <a:solidFill>
                <a:prstClr val="black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el-GR" sz="2000" b="1" i="1" dirty="0"/>
          </a:p>
        </p:txBody>
      </p:sp>
      <p:sp>
        <p:nvSpPr>
          <p:cNvPr id="10" name="Θέση αριθμού διαφάνειας 22">
            <a:extLst>
              <a:ext uri="{FF2B5EF4-FFF2-40B4-BE49-F238E27FC236}">
                <a16:creationId xmlns:a16="http://schemas.microsoft.com/office/drawing/2014/main" id="{46640E4A-8348-478E-93B0-E42ED551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54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Τίτλος 17">
            <a:extLst>
              <a:ext uri="{FF2B5EF4-FFF2-40B4-BE49-F238E27FC236}">
                <a16:creationId xmlns:a16="http://schemas.microsoft.com/office/drawing/2014/main" id="{EB241847-4E74-4FDD-AE44-9BFEE6A2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66688"/>
            <a:ext cx="6972300" cy="696912"/>
          </a:xfrm>
        </p:spPr>
        <p:txBody>
          <a:bodyPr/>
          <a:lstStyle/>
          <a:p>
            <a:r>
              <a:rPr lang="en-US" sz="3050" dirty="0" smtClean="0"/>
              <a:t>IAMD COE FINANCIAL FOOTPRINT</a:t>
            </a:r>
            <a:endParaRPr lang="en-GB" sz="3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" y="25053"/>
            <a:ext cx="916567" cy="901873"/>
          </a:xfrm>
          <a:prstGeom prst="rect">
            <a:avLst/>
          </a:prstGeom>
        </p:spPr>
      </p:pic>
      <p:sp>
        <p:nvSpPr>
          <p:cNvPr id="2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000" y="6407943"/>
            <a:ext cx="1907486" cy="360000"/>
          </a:xfrm>
        </p:spPr>
        <p:txBody>
          <a:bodyPr/>
          <a:lstStyle/>
          <a:p>
            <a:r>
              <a:rPr lang="en-US" dirty="0" smtClean="0">
                <a:solidFill>
                  <a:srgbClr val="2DA2BF">
                    <a:tint val="20000"/>
                  </a:srgbClr>
                </a:solidFill>
              </a:rPr>
              <a:t>NATO UNCLASSIFIED  Releasable to Public</a:t>
            </a: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graphicFrame>
        <p:nvGraphicFramePr>
          <p:cNvPr id="92" name="18 - Διάγραμμα"/>
          <p:cNvGraphicFramePr/>
          <p:nvPr>
            <p:extLst>
              <p:ext uri="{D42A27DB-BD31-4B8C-83A1-F6EECF244321}">
                <p14:modId xmlns:p14="http://schemas.microsoft.com/office/powerpoint/2010/main" val="2331981228"/>
              </p:ext>
            </p:extLst>
          </p:nvPr>
        </p:nvGraphicFramePr>
        <p:xfrm>
          <a:off x="363518" y="982557"/>
          <a:ext cx="8620125" cy="53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38100" y="1825625"/>
            <a:ext cx="1752600" cy="358775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4925" cmpd="thickThin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-228600" y="1847851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b="3718"/>
          <a:stretch>
            <a:fillRect/>
          </a:stretch>
        </p:blipFill>
        <p:spPr>
          <a:xfrm>
            <a:off x="1806575" y="1497814"/>
            <a:ext cx="7372350" cy="4687086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07088" y="2813051"/>
            <a:ext cx="190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50213" y="2541588"/>
            <a:ext cx="190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28"/>
          <p:cNvSpPr/>
          <p:nvPr/>
        </p:nvSpPr>
        <p:spPr>
          <a:xfrm>
            <a:off x="2892425" y="347027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Oval 30"/>
          <p:cNvSpPr/>
          <p:nvPr/>
        </p:nvSpPr>
        <p:spPr>
          <a:xfrm>
            <a:off x="5854700" y="238442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Oval 31"/>
          <p:cNvSpPr/>
          <p:nvPr/>
        </p:nvSpPr>
        <p:spPr>
          <a:xfrm>
            <a:off x="2901950" y="371792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Oval 32"/>
          <p:cNvSpPr/>
          <p:nvPr/>
        </p:nvSpPr>
        <p:spPr>
          <a:xfrm>
            <a:off x="2901950" y="394652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Oval 33"/>
          <p:cNvSpPr/>
          <p:nvPr/>
        </p:nvSpPr>
        <p:spPr>
          <a:xfrm>
            <a:off x="2892425" y="438467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Oval 34"/>
          <p:cNvSpPr/>
          <p:nvPr/>
        </p:nvSpPr>
        <p:spPr>
          <a:xfrm>
            <a:off x="4254500" y="344170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Oval 35"/>
          <p:cNvSpPr/>
          <p:nvPr/>
        </p:nvSpPr>
        <p:spPr>
          <a:xfrm>
            <a:off x="4264025" y="370840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Oval 36"/>
          <p:cNvSpPr/>
          <p:nvPr/>
        </p:nvSpPr>
        <p:spPr>
          <a:xfrm>
            <a:off x="4264025" y="393700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Oval 37"/>
          <p:cNvSpPr/>
          <p:nvPr/>
        </p:nvSpPr>
        <p:spPr>
          <a:xfrm>
            <a:off x="4254500" y="438467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Oval 38"/>
          <p:cNvSpPr/>
          <p:nvPr/>
        </p:nvSpPr>
        <p:spPr>
          <a:xfrm>
            <a:off x="5692775" y="346075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Oval 39"/>
          <p:cNvSpPr/>
          <p:nvPr/>
        </p:nvSpPr>
        <p:spPr>
          <a:xfrm>
            <a:off x="5702300" y="368935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Oval 40"/>
          <p:cNvSpPr/>
          <p:nvPr/>
        </p:nvSpPr>
        <p:spPr>
          <a:xfrm>
            <a:off x="5702300" y="393700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Oval 42"/>
          <p:cNvSpPr/>
          <p:nvPr/>
        </p:nvSpPr>
        <p:spPr>
          <a:xfrm>
            <a:off x="5702300" y="438467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Oval 43"/>
          <p:cNvSpPr/>
          <p:nvPr/>
        </p:nvSpPr>
        <p:spPr>
          <a:xfrm>
            <a:off x="7131050" y="371792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Oval 44"/>
          <p:cNvSpPr/>
          <p:nvPr/>
        </p:nvSpPr>
        <p:spPr>
          <a:xfrm>
            <a:off x="7131050" y="439420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Oval 41"/>
          <p:cNvSpPr/>
          <p:nvPr/>
        </p:nvSpPr>
        <p:spPr>
          <a:xfrm>
            <a:off x="5854700" y="208915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Oval 50"/>
          <p:cNvSpPr/>
          <p:nvPr/>
        </p:nvSpPr>
        <p:spPr>
          <a:xfrm>
            <a:off x="5845175" y="271780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Oval 51"/>
          <p:cNvSpPr/>
          <p:nvPr/>
        </p:nvSpPr>
        <p:spPr>
          <a:xfrm>
            <a:off x="3768725" y="206057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Oval 52"/>
          <p:cNvSpPr/>
          <p:nvPr/>
        </p:nvSpPr>
        <p:spPr>
          <a:xfrm>
            <a:off x="7978775" y="160337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Oval 53"/>
          <p:cNvSpPr/>
          <p:nvPr/>
        </p:nvSpPr>
        <p:spPr>
          <a:xfrm>
            <a:off x="7988300" y="206057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Oval 54"/>
          <p:cNvSpPr/>
          <p:nvPr/>
        </p:nvSpPr>
        <p:spPr>
          <a:xfrm>
            <a:off x="7982585" y="246253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Oval 55"/>
          <p:cNvSpPr/>
          <p:nvPr/>
        </p:nvSpPr>
        <p:spPr>
          <a:xfrm>
            <a:off x="7984490" y="284734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Oval 56"/>
          <p:cNvSpPr/>
          <p:nvPr/>
        </p:nvSpPr>
        <p:spPr>
          <a:xfrm>
            <a:off x="8743950" y="343217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Oval 57"/>
          <p:cNvSpPr/>
          <p:nvPr/>
        </p:nvSpPr>
        <p:spPr>
          <a:xfrm>
            <a:off x="8753475" y="367030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Oval 58"/>
          <p:cNvSpPr/>
          <p:nvPr/>
        </p:nvSpPr>
        <p:spPr>
          <a:xfrm>
            <a:off x="8753475" y="390842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Oval 59"/>
          <p:cNvSpPr/>
          <p:nvPr/>
        </p:nvSpPr>
        <p:spPr>
          <a:xfrm>
            <a:off x="8753475" y="423227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Oval 60"/>
          <p:cNvSpPr/>
          <p:nvPr/>
        </p:nvSpPr>
        <p:spPr>
          <a:xfrm>
            <a:off x="8740775" y="448945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Oval 61"/>
          <p:cNvSpPr/>
          <p:nvPr/>
        </p:nvSpPr>
        <p:spPr>
          <a:xfrm>
            <a:off x="8740775" y="480377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Oval 62"/>
          <p:cNvSpPr/>
          <p:nvPr/>
        </p:nvSpPr>
        <p:spPr>
          <a:xfrm>
            <a:off x="8753475" y="510857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Oval 63"/>
          <p:cNvSpPr/>
          <p:nvPr/>
        </p:nvSpPr>
        <p:spPr>
          <a:xfrm>
            <a:off x="8753475" y="5413375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Oval 64"/>
          <p:cNvSpPr/>
          <p:nvPr/>
        </p:nvSpPr>
        <p:spPr>
          <a:xfrm>
            <a:off x="8740775" y="588010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Oval 65"/>
          <p:cNvSpPr/>
          <p:nvPr/>
        </p:nvSpPr>
        <p:spPr>
          <a:xfrm>
            <a:off x="8740775" y="5651500"/>
            <a:ext cx="304800" cy="295275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7" name="Picture 2" descr="Y:\FLAGS\Bulgaria_flag_large.png">
            <a:extLst>
              <a:ext uri="{FF2B5EF4-FFF2-40B4-BE49-F238E27FC236}">
                <a16:creationId xmlns:a16="http://schemas.microsoft.com/office/drawing/2014/main" id="{4DB30912-5786-4824-84D4-79BAC2F0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61" y="2364785"/>
            <a:ext cx="398511" cy="271707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</p:pic>
      <p:pic>
        <p:nvPicPr>
          <p:cNvPr id="68" name="Picture 3" descr="Y:\FLAGS\230px-Flag_of_the_Czech_Republic_svg.png">
            <a:extLst>
              <a:ext uri="{FF2B5EF4-FFF2-40B4-BE49-F238E27FC236}">
                <a16:creationId xmlns:a16="http://schemas.microsoft.com/office/drawing/2014/main" id="{1E551174-A238-4DA6-B99A-F1AE6E20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76" y="2772114"/>
            <a:ext cx="398510" cy="267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9" name="Picture 1" descr="Y:\FLAGS\greece-flag-wallpaper-27-1122x749.jpg">
            <a:extLst>
              <a:ext uri="{FF2B5EF4-FFF2-40B4-BE49-F238E27FC236}">
                <a16:creationId xmlns:a16="http://schemas.microsoft.com/office/drawing/2014/main" id="{30D47A99-DA33-4DF2-BB58-23FDE375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07" y="3174099"/>
            <a:ext cx="398510" cy="2724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0" name="Picture 4" descr="Y:\FLAGS\250px-Flag_of_Romania_svg.png">
            <a:extLst>
              <a:ext uri="{FF2B5EF4-FFF2-40B4-BE49-F238E27FC236}">
                <a16:creationId xmlns:a16="http://schemas.microsoft.com/office/drawing/2014/main" id="{BB17A3E6-5247-414A-873F-1CCDF528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90" y="3585610"/>
            <a:ext cx="398510" cy="268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" name="Picture 1" descr="E:\Flag_of_Turkey.svg.png">
            <a:extLst>
              <a:ext uri="{FF2B5EF4-FFF2-40B4-BE49-F238E27FC236}">
                <a16:creationId xmlns:a16="http://schemas.microsoft.com/office/drawing/2014/main" id="{720E2ED2-B22D-4BBE-8AE4-25C809C6A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04" y="3998182"/>
            <a:ext cx="398510" cy="267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2" name="Oval 71"/>
          <p:cNvSpPr/>
          <p:nvPr/>
        </p:nvSpPr>
        <p:spPr>
          <a:xfrm>
            <a:off x="1085850" y="2352675"/>
            <a:ext cx="304800" cy="295275"/>
          </a:xfrm>
          <a:prstGeom prst="ellipse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085850" y="2762250"/>
            <a:ext cx="304800" cy="295275"/>
          </a:xfrm>
          <a:prstGeom prst="ellipse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895351" y="3133725"/>
            <a:ext cx="695324" cy="361950"/>
          </a:xfrm>
          <a:prstGeom prst="ellipse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27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1085850" y="3581400"/>
            <a:ext cx="304800" cy="323850"/>
          </a:xfrm>
          <a:prstGeom prst="ellipse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076325" y="3962400"/>
            <a:ext cx="304800" cy="323850"/>
          </a:xfrm>
          <a:prstGeom prst="ellipse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-209550" y="1838326"/>
            <a:ext cx="223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Donut 77"/>
          <p:cNvSpPr/>
          <p:nvPr/>
        </p:nvSpPr>
        <p:spPr>
          <a:xfrm>
            <a:off x="847725" y="4314825"/>
            <a:ext cx="676275" cy="504825"/>
          </a:xfrm>
          <a:prstGeom prst="donut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32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79" name="Θέση αριθμού διαφάνειας 22">
            <a:extLst>
              <a:ext uri="{FF2B5EF4-FFF2-40B4-BE49-F238E27FC236}">
                <a16:creationId xmlns:a16="http://schemas.microsoft.com/office/drawing/2014/main" id="{46640E4A-8348-478E-93B0-E42ED551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54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2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2" grpId="0"/>
      <p:bldP spid="73" grpId="0"/>
      <p:bldP spid="74" grpId="0"/>
      <p:bldP spid="75" grpId="0"/>
      <p:bldP spid="76" grpId="0"/>
      <p:bldP spid="77" grpId="2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Τίτλος 17">
            <a:extLst>
              <a:ext uri="{FF2B5EF4-FFF2-40B4-BE49-F238E27FC236}">
                <a16:creationId xmlns:a16="http://schemas.microsoft.com/office/drawing/2014/main" id="{EB241847-4E74-4FDD-AE44-9BFEE6A2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66688"/>
            <a:ext cx="6972300" cy="696912"/>
          </a:xfrm>
        </p:spPr>
        <p:txBody>
          <a:bodyPr/>
          <a:lstStyle/>
          <a:p>
            <a:r>
              <a:rPr lang="en-US" sz="3050" dirty="0" smtClean="0"/>
              <a:t>IAMD COE FINANCIAL FOOTPRINT</a:t>
            </a:r>
            <a:endParaRPr lang="en-GB" sz="3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6" y="25053"/>
            <a:ext cx="916567" cy="901873"/>
          </a:xfrm>
          <a:prstGeom prst="rect">
            <a:avLst/>
          </a:prstGeom>
        </p:spPr>
      </p:pic>
      <p:sp>
        <p:nvSpPr>
          <p:cNvPr id="2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000" y="6407943"/>
            <a:ext cx="1907486" cy="360000"/>
          </a:xfrm>
        </p:spPr>
        <p:txBody>
          <a:bodyPr/>
          <a:lstStyle/>
          <a:p>
            <a:r>
              <a:rPr lang="en-US" dirty="0" smtClean="0">
                <a:solidFill>
                  <a:srgbClr val="2DA2BF">
                    <a:tint val="20000"/>
                  </a:srgbClr>
                </a:solidFill>
              </a:rPr>
              <a:t>NATO UNCLASSIFIED  Releasable to Public</a:t>
            </a: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graphicFrame>
        <p:nvGraphicFramePr>
          <p:cNvPr id="92" name="18 - Διάγραμμα"/>
          <p:cNvGraphicFramePr/>
          <p:nvPr>
            <p:extLst>
              <p:ext uri="{D42A27DB-BD31-4B8C-83A1-F6EECF244321}">
                <p14:modId xmlns:p14="http://schemas.microsoft.com/office/powerpoint/2010/main" val="2331981228"/>
              </p:ext>
            </p:extLst>
          </p:nvPr>
        </p:nvGraphicFramePr>
        <p:xfrm>
          <a:off x="363518" y="982557"/>
          <a:ext cx="8620125" cy="53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8" name="Donut 77"/>
          <p:cNvSpPr/>
          <p:nvPr/>
        </p:nvSpPr>
        <p:spPr>
          <a:xfrm>
            <a:off x="847725" y="4314825"/>
            <a:ext cx="676275" cy="504825"/>
          </a:xfrm>
          <a:prstGeom prst="donut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32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8100" y="1825625"/>
            <a:ext cx="2130792" cy="358775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4925" cmpd="thickThin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-1" y="1838326"/>
            <a:ext cx="2200276" cy="33855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95524" y="1609725"/>
            <a:ext cx="2238375" cy="771525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4925" cmpd="thickThin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PERSONNEL</a:t>
            </a:r>
          </a:p>
          <a:p>
            <a:pPr lvl="0" algn="ctr"/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</a:p>
          <a:p>
            <a:pPr lvl="0" algn="ctr"/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FOOTPRINT</a:t>
            </a:r>
          </a:p>
        </p:txBody>
      </p:sp>
      <p:sp>
        <p:nvSpPr>
          <p:cNvPr id="83" name="Donut 82"/>
          <p:cNvSpPr/>
          <p:nvPr/>
        </p:nvSpPr>
        <p:spPr>
          <a:xfrm>
            <a:off x="2666999" y="2466975"/>
            <a:ext cx="1552575" cy="638175"/>
          </a:xfrm>
          <a:prstGeom prst="donut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1.500 </a:t>
            </a:r>
            <a:r>
              <a:rPr lang="el-GR" b="1" dirty="0" smtClean="0">
                <a:solidFill>
                  <a:schemeClr val="bg1"/>
                </a:solidFill>
              </a:rPr>
              <a:t>€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" b="3718"/>
          <a:stretch>
            <a:fillRect/>
          </a:stretch>
        </p:blipFill>
        <p:spPr>
          <a:xfrm>
            <a:off x="-5456" y="3248025"/>
            <a:ext cx="2177156" cy="1384161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2352676" y="3256981"/>
            <a:ext cx="2209799" cy="3231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175">
            <a:solidFill>
              <a:srgbClr val="00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500" dirty="0" smtClean="0"/>
              <a:t>Monthly average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352676" y="3685606"/>
            <a:ext cx="2209799" cy="3231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175">
            <a:solidFill>
              <a:srgbClr val="00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500" dirty="0" smtClean="0"/>
              <a:t>Private expenses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343151" y="4133281"/>
            <a:ext cx="2209799" cy="3231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175">
            <a:solidFill>
              <a:srgbClr val="00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500" dirty="0" smtClean="0"/>
              <a:t>Family expenses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714874" y="1838325"/>
            <a:ext cx="2047876" cy="333375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4925" cmpd="thickThin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724401" y="2390207"/>
            <a:ext cx="2028824" cy="3231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175">
            <a:solidFill>
              <a:srgbClr val="00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1500" dirty="0" smtClean="0"/>
              <a:t>From establishment</a:t>
            </a:r>
          </a:p>
        </p:txBody>
      </p:sp>
      <p:sp>
        <p:nvSpPr>
          <p:cNvPr id="93" name="Donut 92"/>
          <p:cNvSpPr/>
          <p:nvPr/>
        </p:nvSpPr>
        <p:spPr>
          <a:xfrm>
            <a:off x="4914899" y="2733676"/>
            <a:ext cx="1638301" cy="457200"/>
          </a:xfrm>
          <a:prstGeom prst="donut">
            <a:avLst>
              <a:gd name="adj" fmla="val 1280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Apr 2020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686301" y="3247457"/>
            <a:ext cx="2085974" cy="3231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175">
            <a:solidFill>
              <a:srgbClr val="000066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en-US" sz="1500" dirty="0" smtClean="0"/>
              <a:t>To date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896100" y="1866900"/>
            <a:ext cx="2105026" cy="333375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4925" cmpd="thickThin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 EXPENSES</a:t>
            </a:r>
          </a:p>
        </p:txBody>
      </p:sp>
      <p:sp>
        <p:nvSpPr>
          <p:cNvPr id="97" name="Donut 96"/>
          <p:cNvSpPr/>
          <p:nvPr/>
        </p:nvSpPr>
        <p:spPr>
          <a:xfrm>
            <a:off x="6867525" y="2228851"/>
            <a:ext cx="2162175" cy="762000"/>
          </a:xfrm>
          <a:prstGeom prst="donut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 smtClean="0"/>
              <a:t>228.075,39</a:t>
            </a:r>
            <a:r>
              <a:rPr lang="en-US" b="1" dirty="0" smtClean="0"/>
              <a:t> </a:t>
            </a:r>
            <a:r>
              <a:rPr lang="el-GR" b="1" dirty="0" smtClean="0"/>
              <a:t>€</a:t>
            </a:r>
            <a:endParaRPr lang="en-US" b="1" dirty="0" smtClean="0"/>
          </a:p>
          <a:p>
            <a:pPr algn="ctr"/>
            <a:r>
              <a:rPr lang="en-US" sz="600" b="1" dirty="0" smtClean="0">
                <a:solidFill>
                  <a:schemeClr val="bg1"/>
                </a:solidFill>
              </a:rPr>
              <a:t>(as Financial Statements 2020)</a:t>
            </a:r>
            <a:endParaRPr lang="el-GR" sz="600" b="1" dirty="0">
              <a:solidFill>
                <a:schemeClr val="bg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915150" y="3267075"/>
            <a:ext cx="2105026" cy="333375"/>
          </a:xfrm>
          <a:prstGeom prst="rect">
            <a:avLst/>
          </a:prstGeom>
          <a:gradFill>
            <a:gsLst>
              <a:gs pos="48000">
                <a:schemeClr val="bg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1"/>
          </a:gradFill>
          <a:ln w="34925" cmpd="thickThin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COSTS</a:t>
            </a:r>
          </a:p>
        </p:txBody>
      </p:sp>
      <p:sp>
        <p:nvSpPr>
          <p:cNvPr id="99" name="Donut 98"/>
          <p:cNvSpPr/>
          <p:nvPr/>
        </p:nvSpPr>
        <p:spPr>
          <a:xfrm>
            <a:off x="4810126" y="4086225"/>
            <a:ext cx="1771650" cy="638175"/>
          </a:xfrm>
          <a:prstGeom prst="donut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18 months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00" name="Donut 99"/>
          <p:cNvSpPr/>
          <p:nvPr/>
        </p:nvSpPr>
        <p:spPr>
          <a:xfrm>
            <a:off x="6858000" y="3657601"/>
            <a:ext cx="2162175" cy="762000"/>
          </a:xfrm>
          <a:prstGeom prst="donut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50.000 </a:t>
            </a:r>
            <a:r>
              <a:rPr lang="el-GR" b="1" dirty="0" smtClean="0"/>
              <a:t>€</a:t>
            </a:r>
          </a:p>
          <a:p>
            <a:pPr algn="ctr"/>
            <a:r>
              <a:rPr lang="el-GR" sz="600" b="1" dirty="0" smtClean="0">
                <a:solidFill>
                  <a:schemeClr val="bg1"/>
                </a:solidFill>
              </a:rPr>
              <a:t>(</a:t>
            </a:r>
            <a:r>
              <a:rPr lang="en-US" sz="600" b="1" dirty="0" smtClean="0">
                <a:solidFill>
                  <a:schemeClr val="bg1"/>
                </a:solidFill>
              </a:rPr>
              <a:t>forecast for period Jan 2021-Sep 2021)</a:t>
            </a:r>
            <a:endParaRPr lang="el-GR" sz="600" b="1" dirty="0">
              <a:solidFill>
                <a:schemeClr val="bg1"/>
              </a:solidFill>
            </a:endParaRPr>
          </a:p>
        </p:txBody>
      </p:sp>
      <p:pic>
        <p:nvPicPr>
          <p:cNvPr id="101" name="Picture 2" descr="Y:\FLAGS\Bulgaria_flag_large.png">
            <a:extLst>
              <a:ext uri="{FF2B5EF4-FFF2-40B4-BE49-F238E27FC236}">
                <a16:creationId xmlns:a16="http://schemas.microsoft.com/office/drawing/2014/main" id="{4DB30912-5786-4824-84D4-79BAC2F0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486" y="4780960"/>
            <a:ext cx="398511" cy="271707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</p:pic>
      <p:pic>
        <p:nvPicPr>
          <p:cNvPr id="102" name="Picture 3" descr="Y:\FLAGS\230px-Flag_of_the_Czech_Republic_svg.png">
            <a:extLst>
              <a:ext uri="{FF2B5EF4-FFF2-40B4-BE49-F238E27FC236}">
                <a16:creationId xmlns:a16="http://schemas.microsoft.com/office/drawing/2014/main" id="{1E551174-A238-4DA6-B99A-F1AE6E20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026" y="5115264"/>
            <a:ext cx="398510" cy="267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3" name="Picture 1" descr="Y:\FLAGS\greece-flag-wallpaper-27-1122x749.jpg">
            <a:extLst>
              <a:ext uri="{FF2B5EF4-FFF2-40B4-BE49-F238E27FC236}">
                <a16:creationId xmlns:a16="http://schemas.microsoft.com/office/drawing/2014/main" id="{30D47A99-DA33-4DF2-BB58-23FDE375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332" y="5469624"/>
            <a:ext cx="398510" cy="2724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4" name="Picture 4" descr="Y:\FLAGS\250px-Flag_of_Romania_svg.png">
            <a:extLst>
              <a:ext uri="{FF2B5EF4-FFF2-40B4-BE49-F238E27FC236}">
                <a16:creationId xmlns:a16="http://schemas.microsoft.com/office/drawing/2014/main" id="{BB17A3E6-5247-414A-873F-1CCDF528C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515" y="5823985"/>
            <a:ext cx="398510" cy="2686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5" name="Picture 1" descr="E:\Flag_of_Turkey.svg.png">
            <a:extLst>
              <a:ext uri="{FF2B5EF4-FFF2-40B4-BE49-F238E27FC236}">
                <a16:creationId xmlns:a16="http://schemas.microsoft.com/office/drawing/2014/main" id="{720E2ED2-B22D-4BBE-8AE4-25C809C6A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529" y="6179407"/>
            <a:ext cx="398510" cy="2670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6" name="Oval 105"/>
          <p:cNvSpPr/>
          <p:nvPr/>
        </p:nvSpPr>
        <p:spPr>
          <a:xfrm>
            <a:off x="4956174" y="4778375"/>
            <a:ext cx="1895475" cy="295275"/>
          </a:xfrm>
          <a:prstGeom prst="ellipse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14 x 1 x 1.500 = 21.000</a:t>
            </a:r>
            <a:endParaRPr lang="el-GR" sz="800" b="1" dirty="0">
              <a:solidFill>
                <a:srgbClr val="FF000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4886324" y="5105400"/>
            <a:ext cx="2409826" cy="295275"/>
          </a:xfrm>
          <a:prstGeom prst="ellipse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11 x 1 x 1.500 = 16.500</a:t>
            </a:r>
            <a:endParaRPr lang="el-GR" sz="800" b="1" dirty="0">
              <a:solidFill>
                <a:srgbClr val="FF0000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762500" y="5429250"/>
            <a:ext cx="2324099" cy="361950"/>
          </a:xfrm>
          <a:prstGeom prst="ellipse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800" b="1" dirty="0" smtClean="0">
                <a:solidFill>
                  <a:srgbClr val="FF0000"/>
                </a:solidFill>
              </a:rPr>
              <a:t>18 x 27 x 1.500 = 729.000 </a:t>
            </a:r>
            <a:endParaRPr lang="el-GR" sz="800" b="1" dirty="0">
              <a:solidFill>
                <a:srgbClr val="FF0000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4991100" y="5857875"/>
            <a:ext cx="2133600" cy="323850"/>
          </a:xfrm>
          <a:prstGeom prst="ellipse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1 x 1 x 1.500 = 1.500</a:t>
            </a:r>
            <a:endParaRPr lang="el-GR" sz="800" b="1" dirty="0" smtClean="0">
              <a:solidFill>
                <a:srgbClr val="FF0000"/>
              </a:solidFill>
            </a:endParaRPr>
          </a:p>
          <a:p>
            <a:endParaRPr lang="el-GR" sz="800" b="1" dirty="0">
              <a:solidFill>
                <a:srgbClr val="FF0000"/>
              </a:solidFill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943475" y="6143625"/>
            <a:ext cx="1828800" cy="323850"/>
          </a:xfrm>
          <a:prstGeom prst="ellipse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3,5 x 2 x 1.500 = 10.500</a:t>
            </a:r>
            <a:endParaRPr lang="el-GR" sz="800" b="1" dirty="0">
              <a:solidFill>
                <a:srgbClr val="FF0000"/>
              </a:solidFill>
            </a:endParaRPr>
          </a:p>
        </p:txBody>
      </p:sp>
      <p:sp>
        <p:nvSpPr>
          <p:cNvPr id="111" name="Donut 110"/>
          <p:cNvSpPr/>
          <p:nvPr/>
        </p:nvSpPr>
        <p:spPr>
          <a:xfrm>
            <a:off x="4905374" y="3590926"/>
            <a:ext cx="1638301" cy="457200"/>
          </a:xfrm>
          <a:prstGeom prst="donut">
            <a:avLst>
              <a:gd name="adj" fmla="val 1280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Sep 2021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4305299" y="6343650"/>
            <a:ext cx="2733675" cy="323850"/>
          </a:xfrm>
          <a:prstGeom prst="ellipse">
            <a:avLst/>
          </a:prstGeom>
          <a:noFill/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500" dirty="0" smtClean="0">
                <a:solidFill>
                  <a:srgbClr val="FF0000"/>
                </a:solidFill>
              </a:rPr>
              <a:t>(average months assigned posts) x (assigned posts) x 1.500 </a:t>
            </a:r>
            <a:endParaRPr lang="el-GR" sz="500" dirty="0">
              <a:solidFill>
                <a:srgbClr val="FF0000"/>
              </a:solidFill>
            </a:endParaRPr>
          </a:p>
        </p:txBody>
      </p:sp>
      <p:sp>
        <p:nvSpPr>
          <p:cNvPr id="114" name="Donut 113"/>
          <p:cNvSpPr/>
          <p:nvPr/>
        </p:nvSpPr>
        <p:spPr>
          <a:xfrm>
            <a:off x="6848475" y="5210176"/>
            <a:ext cx="2162175" cy="762000"/>
          </a:xfrm>
          <a:prstGeom prst="donut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778.500 </a:t>
            </a:r>
            <a:r>
              <a:rPr lang="el-GR" b="1" dirty="0" smtClean="0"/>
              <a:t>€</a:t>
            </a:r>
          </a:p>
        </p:txBody>
      </p:sp>
      <p:sp>
        <p:nvSpPr>
          <p:cNvPr id="115" name="Right Brace 114"/>
          <p:cNvSpPr/>
          <p:nvPr/>
        </p:nvSpPr>
        <p:spPr>
          <a:xfrm>
            <a:off x="6648450" y="4784725"/>
            <a:ext cx="161925" cy="162877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Θέση αριθμού διαφάνειας 22">
            <a:extLst>
              <a:ext uri="{FF2B5EF4-FFF2-40B4-BE49-F238E27FC236}">
                <a16:creationId xmlns:a16="http://schemas.microsoft.com/office/drawing/2014/main" id="{46640E4A-8348-478E-93B0-E42ED551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54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729 -0.25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3" grpId="0" animBg="1"/>
      <p:bldP spid="85" grpId="0" animBg="1"/>
      <p:bldP spid="86" grpId="0" animBg="1"/>
      <p:bldP spid="87" grpId="0" animBg="1"/>
      <p:bldP spid="89" grpId="0" animBg="1"/>
      <p:bldP spid="91" grpId="0" animBg="1"/>
      <p:bldP spid="93" grpId="0" animBg="1"/>
      <p:bldP spid="9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6" grpId="0"/>
      <p:bldP spid="107" grpId="0"/>
      <p:bldP spid="108" grpId="0"/>
      <p:bldP spid="109" grpId="0"/>
      <p:bldP spid="110" grpId="0"/>
      <p:bldP spid="111" grpId="0" animBg="1"/>
      <p:bldP spid="113" grpId="0"/>
      <p:bldP spid="114" grpId="0" animBg="1"/>
      <p:bldP spid="1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Τίτλος 17">
            <a:extLst>
              <a:ext uri="{FF2B5EF4-FFF2-40B4-BE49-F238E27FC236}">
                <a16:creationId xmlns:a16="http://schemas.microsoft.com/office/drawing/2014/main" id="{EB241847-4E74-4FDD-AE44-9BFEE6A2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66688"/>
            <a:ext cx="6972300" cy="696912"/>
          </a:xfrm>
        </p:spPr>
        <p:txBody>
          <a:bodyPr/>
          <a:lstStyle/>
          <a:p>
            <a:r>
              <a:rPr lang="en-US" sz="3050" dirty="0" smtClean="0"/>
              <a:t>IAMD COE FINANCIAL FOOTPRINT</a:t>
            </a:r>
            <a:endParaRPr lang="en-GB" sz="3050" dirty="0"/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000" y="6407943"/>
            <a:ext cx="1907486" cy="360000"/>
          </a:xfrm>
        </p:spPr>
        <p:txBody>
          <a:bodyPr/>
          <a:lstStyle/>
          <a:p>
            <a:r>
              <a:rPr lang="en-US" dirty="0" smtClean="0">
                <a:solidFill>
                  <a:srgbClr val="2DA2BF">
                    <a:tint val="20000"/>
                  </a:srgbClr>
                </a:solidFill>
              </a:rPr>
              <a:t>NATO UNCLASSIFIED  Releasable to Public</a:t>
            </a: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4000" y="2286000"/>
            <a:ext cx="2400300" cy="203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0178" name="Picture 2" descr="We are NAT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50912"/>
            <a:ext cx="9144000" cy="5907088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6" y="25053"/>
            <a:ext cx="916567" cy="901873"/>
          </a:xfrm>
          <a:prstGeom prst="rect">
            <a:avLst/>
          </a:prstGeom>
        </p:spPr>
      </p:pic>
      <p:sp>
        <p:nvSpPr>
          <p:cNvPr id="16" name="Donut 15"/>
          <p:cNvSpPr/>
          <p:nvPr/>
        </p:nvSpPr>
        <p:spPr>
          <a:xfrm>
            <a:off x="6867525" y="2228851"/>
            <a:ext cx="2162175" cy="523874"/>
          </a:xfrm>
          <a:prstGeom prst="donut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 smtClean="0"/>
              <a:t>228.075,39</a:t>
            </a:r>
            <a:r>
              <a:rPr lang="en-US" b="1" dirty="0" smtClean="0"/>
              <a:t> </a:t>
            </a:r>
            <a:r>
              <a:rPr lang="el-GR" b="1" dirty="0" smtClean="0"/>
              <a:t>€</a:t>
            </a:r>
            <a:endParaRPr lang="en-US" b="1" dirty="0" smtClean="0"/>
          </a:p>
        </p:txBody>
      </p:sp>
      <p:sp>
        <p:nvSpPr>
          <p:cNvPr id="17" name="Donut 16"/>
          <p:cNvSpPr/>
          <p:nvPr/>
        </p:nvSpPr>
        <p:spPr>
          <a:xfrm>
            <a:off x="6858000" y="3657601"/>
            <a:ext cx="2162175" cy="533399"/>
          </a:xfrm>
          <a:prstGeom prst="donut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50.000 </a:t>
            </a:r>
            <a:r>
              <a:rPr lang="el-GR" b="1" dirty="0" smtClean="0"/>
              <a:t>€</a:t>
            </a:r>
          </a:p>
        </p:txBody>
      </p:sp>
      <p:sp>
        <p:nvSpPr>
          <p:cNvPr id="19" name="Donut 18"/>
          <p:cNvSpPr/>
          <p:nvPr/>
        </p:nvSpPr>
        <p:spPr>
          <a:xfrm>
            <a:off x="6848475" y="5210176"/>
            <a:ext cx="2162175" cy="457199"/>
          </a:xfrm>
          <a:prstGeom prst="donut">
            <a:avLst>
              <a:gd name="adj" fmla="val 50000"/>
            </a:avLst>
          </a:prstGeom>
          <a:solidFill>
            <a:srgbClr val="FF0000"/>
          </a:solidFill>
          <a:ln w="31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/>
              <a:t>778.500 </a:t>
            </a:r>
            <a:r>
              <a:rPr lang="el-GR" b="1" dirty="0" smtClean="0"/>
              <a:t>€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81799" y="2828925"/>
            <a:ext cx="2295525" cy="7334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1.057.000 </a:t>
            </a:r>
            <a:r>
              <a:rPr lang="el-GR" sz="2400" b="1" dirty="0" smtClean="0"/>
              <a:t>€</a:t>
            </a:r>
            <a:endParaRPr lang="el-GR" sz="2400" b="1" dirty="0"/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7929562" y="3562350"/>
            <a:ext cx="500063" cy="1262063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Θέση αριθμού διαφάνειας 22">
            <a:extLst>
              <a:ext uri="{FF2B5EF4-FFF2-40B4-BE49-F238E27FC236}">
                <a16:creationId xmlns:a16="http://schemas.microsoft.com/office/drawing/2014/main" id="{46640E4A-8348-478E-93B0-E42ED551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7" name="Footer Placeholder 1"/>
          <p:cNvSpPr txBox="1">
            <a:spLocks/>
          </p:cNvSpPr>
          <p:nvPr/>
        </p:nvSpPr>
        <p:spPr>
          <a:xfrm>
            <a:off x="224400" y="6560343"/>
            <a:ext cx="1907486" cy="36000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2DA2BF">
                    <a:tint val="2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NATO UNCLASSIFIED  Releasable to Public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DA2BF">
                  <a:tint val="2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54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00104 -0.3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00104 -0.3152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5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00625 -0.0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-4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0417 0.11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6" grpId="2" animBg="1"/>
      <p:bldP spid="17" grpId="1" animBg="1"/>
      <p:bldP spid="17" grpId="2" animBg="1"/>
      <p:bldP spid="19" grpId="1" build="allAtOnce" animBg="1"/>
      <p:bldP spid="19" grpId="2" build="allAtOnce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2" name="Picture 12" descr="Crete Map of the island (Resorts, Beaches, Sights, Trips, Hotel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3600" y="1879600"/>
            <a:ext cx="8280400" cy="4140200"/>
          </a:xfrm>
          <a:prstGeom prst="rect">
            <a:avLst/>
          </a:prstGeom>
          <a:noFill/>
        </p:spPr>
      </p:pic>
      <p:sp>
        <p:nvSpPr>
          <p:cNvPr id="18" name="Τίτλος 17">
            <a:extLst>
              <a:ext uri="{FF2B5EF4-FFF2-40B4-BE49-F238E27FC236}">
                <a16:creationId xmlns:a16="http://schemas.microsoft.com/office/drawing/2014/main" id="{EB241847-4E74-4FDD-AE44-9BFEE6A2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66688"/>
            <a:ext cx="6972300" cy="696912"/>
          </a:xfrm>
        </p:spPr>
        <p:txBody>
          <a:bodyPr/>
          <a:lstStyle/>
          <a:p>
            <a:r>
              <a:rPr lang="en-US" sz="3050" dirty="0" smtClean="0"/>
              <a:t>IAMD COE FINANCIAL FOOTPRINT</a:t>
            </a:r>
            <a:endParaRPr lang="en-GB" sz="3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6" y="25053"/>
            <a:ext cx="916567" cy="901873"/>
          </a:xfrm>
          <a:prstGeom prst="rect">
            <a:avLst/>
          </a:prstGeom>
        </p:spPr>
      </p:pic>
      <p:graphicFrame>
        <p:nvGraphicFramePr>
          <p:cNvPr id="92" name="18 - Διάγραμμα"/>
          <p:cNvGraphicFramePr/>
          <p:nvPr>
            <p:extLst>
              <p:ext uri="{D42A27DB-BD31-4B8C-83A1-F6EECF244321}">
                <p14:modId xmlns:p14="http://schemas.microsoft.com/office/powerpoint/2010/main" val="2331981228"/>
              </p:ext>
            </p:extLst>
          </p:nvPr>
        </p:nvGraphicFramePr>
        <p:xfrm>
          <a:off x="363518" y="982557"/>
          <a:ext cx="8620125" cy="53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6324" name="AutoShape 4" descr="SAILING TRIP | Excursion-Expert-Agia-Pelagia | 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6326" name="AutoShape 6" descr="SAILING TRIP | Excursion-Expert-Agia-Pelagia | 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6328" name="AutoShape 8" descr="SAILING TRIP | Excursion-Expert-Agia-Pelagia | 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6330" name="Picture 10" descr="Crete Map of the island (Resorts, Beaches, Sights, Trips, Hotel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8175" y="4787900"/>
            <a:ext cx="812800" cy="406400"/>
          </a:xfrm>
          <a:prstGeom prst="rect">
            <a:avLst/>
          </a:prstGeom>
          <a:noFill/>
        </p:spPr>
      </p:pic>
      <p:sp>
        <p:nvSpPr>
          <p:cNvPr id="116" name="Rounded Rectangle 115"/>
          <p:cNvSpPr/>
          <p:nvPr/>
        </p:nvSpPr>
        <p:spPr>
          <a:xfrm>
            <a:off x="6781799" y="2828925"/>
            <a:ext cx="2295525" cy="73342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1.057.000 </a:t>
            </a:r>
            <a:r>
              <a:rPr lang="el-GR" sz="2400" b="1" dirty="0" smtClean="0"/>
              <a:t>€</a:t>
            </a:r>
            <a:endParaRPr lang="el-GR" sz="2400" b="1" dirty="0"/>
          </a:p>
        </p:txBody>
      </p:sp>
      <p:cxnSp>
        <p:nvCxnSpPr>
          <p:cNvPr id="117" name="Straight Arrow Connector 116"/>
          <p:cNvCxnSpPr>
            <a:stCxn id="116" idx="2"/>
          </p:cNvCxnSpPr>
          <p:nvPr/>
        </p:nvCxnSpPr>
        <p:spPr>
          <a:xfrm>
            <a:off x="7929562" y="3562350"/>
            <a:ext cx="500063" cy="1262063"/>
          </a:xfrm>
          <a:prstGeom prst="straightConnector1">
            <a:avLst/>
          </a:prstGeom>
          <a:ln w="222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/>
          <p:cNvSpPr/>
          <p:nvPr/>
        </p:nvSpPr>
        <p:spPr>
          <a:xfrm>
            <a:off x="1536700" y="3060700"/>
            <a:ext cx="1866900" cy="762000"/>
          </a:xfrm>
          <a:prstGeom prst="round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IAMD COE</a:t>
            </a:r>
            <a:endParaRPr lang="el-GR" sz="2400" b="1" dirty="0"/>
          </a:p>
        </p:txBody>
      </p:sp>
      <p:sp>
        <p:nvSpPr>
          <p:cNvPr id="121" name="Donut 120"/>
          <p:cNvSpPr/>
          <p:nvPr/>
        </p:nvSpPr>
        <p:spPr>
          <a:xfrm>
            <a:off x="2790825" y="2919413"/>
            <a:ext cx="95250" cy="80962"/>
          </a:xfrm>
          <a:prstGeom prst="donut">
            <a:avLst>
              <a:gd name="adj" fmla="val 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419600" y="3878580"/>
            <a:ext cx="1851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Crete</a:t>
            </a:r>
            <a:endParaRPr lang="el-GR" sz="2000" b="1" dirty="0"/>
          </a:p>
        </p:txBody>
      </p:sp>
      <p:sp>
        <p:nvSpPr>
          <p:cNvPr id="12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000" y="6407943"/>
            <a:ext cx="1907486" cy="360000"/>
          </a:xfrm>
        </p:spPr>
        <p:txBody>
          <a:bodyPr/>
          <a:lstStyle/>
          <a:p>
            <a:r>
              <a:rPr lang="en-US" dirty="0" smtClean="0">
                <a:solidFill>
                  <a:srgbClr val="2DA2BF">
                    <a:tint val="20000"/>
                  </a:srgbClr>
                </a:solidFill>
              </a:rPr>
              <a:t>NATO UNCLASSIFIED  Releasable to Public</a:t>
            </a: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28" name="Θέση αριθμού διαφάνειας 22">
            <a:extLst>
              <a:ext uri="{FF2B5EF4-FFF2-40B4-BE49-F238E27FC236}">
                <a16:creationId xmlns:a16="http://schemas.microsoft.com/office/drawing/2014/main" id="{46640E4A-8348-478E-93B0-E42ED551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kern="1200" cap="none" spc="0" normalizeH="0" baseline="0" noProof="0" smtClean="0">
                <a:ln>
                  <a:noFill/>
                </a:ln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kern="1200" cap="none" spc="0" normalizeH="0" baseline="0" noProof="0" dirty="0">
              <a:ln>
                <a:noFill/>
              </a:ln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54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42778 -0.15 " pathEditMode="relative" ptsTypes="AA">
                                      <p:cBhvr>
                                        <p:cTn id="6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2.22222E-6 L -0.42639 -0.122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0" y="-6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20" grpId="0" animBg="1"/>
      <p:bldP spid="121" grpId="0" animBg="1"/>
      <p:bldP spid="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Θέση αριθμού διαφάνειας 22">
            <a:extLst>
              <a:ext uri="{FF2B5EF4-FFF2-40B4-BE49-F238E27FC236}">
                <a16:creationId xmlns:a16="http://schemas.microsoft.com/office/drawing/2014/main" id="{46640E4A-8348-478E-93B0-E42ED551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2000" y="6407943"/>
            <a:ext cx="1907486" cy="360000"/>
          </a:xfrm>
        </p:spPr>
        <p:txBody>
          <a:bodyPr/>
          <a:lstStyle/>
          <a:p>
            <a:r>
              <a:rPr lang="en-US" dirty="0" smtClean="0">
                <a:solidFill>
                  <a:srgbClr val="2DA2BF">
                    <a:tint val="20000"/>
                  </a:srgbClr>
                </a:solidFill>
              </a:rPr>
              <a:t>NATO UNCLASSIFIED  Releasable to Public</a:t>
            </a:r>
            <a:endParaRPr lang="en-US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0262" y="3665832"/>
            <a:ext cx="8190072" cy="108242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97" y="6413563"/>
            <a:ext cx="548640" cy="365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54" y="6409635"/>
            <a:ext cx="548641" cy="365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68" y="6408253"/>
            <a:ext cx="548641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79" y="6416611"/>
            <a:ext cx="543765" cy="362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11" y="6416932"/>
            <a:ext cx="609600" cy="365760"/>
          </a:xfrm>
          <a:prstGeom prst="rect">
            <a:avLst/>
          </a:prstGeom>
        </p:spPr>
      </p:pic>
      <p:sp>
        <p:nvSpPr>
          <p:cNvPr id="3074" name="AutoShape 2" descr="SAILING TRIP | Excursion-Expert-Agia-Pelagia | 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315D888A-0D94-2B47-BDA9-0202723CD0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59" y="887140"/>
            <a:ext cx="4317953" cy="28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6901</TotalTime>
  <Words>368</Words>
  <Application>Microsoft Office PowerPoint</Application>
  <PresentationFormat>On-screen Show (4:3)</PresentationFormat>
  <Paragraphs>135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1_Concourse</vt:lpstr>
      <vt:lpstr>IAMD COE FINANCIAL FOOTPRINT (Apr 20 – Sep 21)</vt:lpstr>
      <vt:lpstr>Topics</vt:lpstr>
      <vt:lpstr>IAMD COE FINANCIAL FOOTPRINT</vt:lpstr>
      <vt:lpstr>IAMD COE FINANCIAL FOOTPRINT</vt:lpstr>
      <vt:lpstr>IAMD COE FINANCIAL FOOTPRINT</vt:lpstr>
      <vt:lpstr>IAMD COE FINANCIAL FOOTPRINT</vt:lpstr>
      <vt:lpstr>IAMD COE FINANCIAL FOOTPRINT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(NU) FAPs</dc:title>
  <dc:creator>IAMD COE</dc:creator>
  <cp:lastModifiedBy>CoS COL (HE AF) Michael KANELLAKIS</cp:lastModifiedBy>
  <cp:revision>608</cp:revision>
  <cp:lastPrinted>2021-09-13T05:10:39Z</cp:lastPrinted>
  <dcterms:created xsi:type="dcterms:W3CDTF">2020-02-24T07:31:09Z</dcterms:created>
  <dcterms:modified xsi:type="dcterms:W3CDTF">2021-09-14T10:37:42Z</dcterms:modified>
</cp:coreProperties>
</file>